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258" r:id="rId2"/>
    <p:sldId id="390" r:id="rId3"/>
    <p:sldId id="322" r:id="rId4"/>
    <p:sldId id="327" r:id="rId5"/>
    <p:sldId id="325" r:id="rId6"/>
    <p:sldId id="386" r:id="rId7"/>
    <p:sldId id="259" r:id="rId8"/>
    <p:sldId id="411" r:id="rId9"/>
    <p:sldId id="323" r:id="rId10"/>
    <p:sldId id="324" r:id="rId11"/>
    <p:sldId id="326" r:id="rId12"/>
    <p:sldId id="366" r:id="rId13"/>
    <p:sldId id="397" r:id="rId14"/>
    <p:sldId id="368" r:id="rId15"/>
    <p:sldId id="393" r:id="rId16"/>
    <p:sldId id="394" r:id="rId17"/>
    <p:sldId id="315" r:id="rId18"/>
    <p:sldId id="410" r:id="rId19"/>
    <p:sldId id="412" r:id="rId20"/>
    <p:sldId id="395" r:id="rId21"/>
    <p:sldId id="396" r:id="rId22"/>
    <p:sldId id="399" r:id="rId23"/>
    <p:sldId id="400" r:id="rId24"/>
    <p:sldId id="401" r:id="rId25"/>
    <p:sldId id="403" r:id="rId26"/>
    <p:sldId id="413" r:id="rId27"/>
    <p:sldId id="363" r:id="rId28"/>
    <p:sldId id="415" r:id="rId29"/>
    <p:sldId id="409" r:id="rId30"/>
  </p:sldIdLst>
  <p:sldSz cx="16256000" cy="1016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0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46" autoAdjust="0"/>
  </p:normalViewPr>
  <p:slideViewPr>
    <p:cSldViewPr>
      <p:cViewPr varScale="1">
        <p:scale>
          <a:sx n="45" d="100"/>
          <a:sy n="45" d="100"/>
        </p:scale>
        <p:origin x="930" y="258"/>
      </p:cViewPr>
      <p:guideLst>
        <p:guide orient="horz" pos="320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26051155186909E-2"/>
          <c:w val="0.80187046085095648"/>
          <c:h val="0.92027628110665149"/>
        </c:manualLayout>
      </c:layout>
      <c:barChart>
        <c:barDir val="col"/>
        <c:grouping val="percentStacked"/>
        <c:varyColors val="0"/>
        <c:ser>
          <c:idx val="4"/>
          <c:order val="4"/>
          <c:tx>
            <c:strRef>
              <c:f>Tabelle1!$B$1</c:f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cat>
            <c:multiLvlStrRef>
              <c:f>Tabelle1!$A$2:$A$3</c:f>
            </c:multiLvlStrRef>
          </c:cat>
          <c:val>
            <c:numRef>
              <c:f>Tabelle1!$B$2:$B$3</c:f>
            </c:numRef>
          </c:val>
        </c:ser>
        <c:ser>
          <c:idx val="5"/>
          <c:order val="5"/>
          <c:tx>
            <c:strRef>
              <c:f>Tabelle1!$C$1</c:f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invertIfNegative val="0"/>
          <c:cat>
            <c:multiLvlStrRef>
              <c:f>Tabelle1!$A$2:$A$3</c:f>
            </c:multiLvlStrRef>
          </c:cat>
          <c:val>
            <c:numRef>
              <c:f>Tabelle1!$C$2:$C$3</c:f>
            </c:numRef>
          </c:val>
        </c:ser>
        <c:ser>
          <c:idx val="6"/>
          <c:order val="6"/>
          <c:tx>
            <c:strRef>
              <c:f>Tabelle1!$D$1</c:f>
            </c:strRef>
          </c:tx>
          <c:spPr>
            <a:ln w="28575">
              <a:solidFill>
                <a:srgbClr val="EF5205"/>
              </a:solidFill>
            </a:ln>
          </c:spPr>
          <c:invertIfNegative val="0"/>
          <c:cat>
            <c:multiLvlStrRef>
              <c:f>Tabelle1!$A$2:$A$3</c:f>
            </c:multiLvlStrRef>
          </c:cat>
          <c:val>
            <c:numRef>
              <c:f>Tabelle1!$D$2:$D$3</c:f>
            </c:numRef>
          </c:val>
        </c:ser>
        <c:ser>
          <c:idx val="7"/>
          <c:order val="7"/>
          <c:tx>
            <c:strRef>
              <c:f>Tabelle1!$E$1</c:f>
            </c:strRef>
          </c:tx>
          <c:spPr>
            <a:solidFill>
              <a:srgbClr val="7A2280"/>
            </a:solidFill>
            <a:ln w="28575">
              <a:solidFill>
                <a:srgbClr val="7A2280"/>
              </a:solidFill>
            </a:ln>
          </c:spPr>
          <c:invertIfNegative val="0"/>
          <c:cat>
            <c:multiLvlStrRef>
              <c:f>Tabelle1!$A$2:$A$3</c:f>
            </c:multiLvlStrRef>
          </c:cat>
          <c:val>
            <c:numRef>
              <c:f>Tabelle1!$E$2:$E$3</c:f>
            </c:numRef>
          </c:val>
        </c:ser>
        <c:ser>
          <c:idx val="0"/>
          <c:order val="0"/>
          <c:tx>
            <c:strRef>
              <c:f>Tabelle1!$B$1</c:f>
              <c:strCache>
                <c:ptCount val="1"/>
                <c:pt idx="0">
                  <c:v>do 11 cm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III fala</c:v>
                </c:pt>
                <c:pt idx="1">
                  <c:v>IV fala </c:v>
                </c:pt>
                <c:pt idx="2">
                  <c:v>V fala</c:v>
                </c:pt>
                <c:pt idx="3">
                  <c:v>VI fala</c:v>
                </c:pt>
                <c:pt idx="4">
                  <c:v>VII fala</c:v>
                </c:pt>
                <c:pt idx="5">
                  <c:v>VIII fala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0.22000000000000003</c:v>
                </c:pt>
                <c:pt idx="1">
                  <c:v>0.17</c:v>
                </c:pt>
                <c:pt idx="2">
                  <c:v>0.28000000000000008</c:v>
                </c:pt>
                <c:pt idx="3">
                  <c:v>0.29000000000000026</c:v>
                </c:pt>
                <c:pt idx="4">
                  <c:v>0.27</c:v>
                </c:pt>
                <c:pt idx="5">
                  <c:v>0.24000000000000013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od 12 do 14 cm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III fala</c:v>
                </c:pt>
                <c:pt idx="1">
                  <c:v>IV fala </c:v>
                </c:pt>
                <c:pt idx="2">
                  <c:v>V fala</c:v>
                </c:pt>
                <c:pt idx="3">
                  <c:v>VI fala</c:v>
                </c:pt>
                <c:pt idx="4">
                  <c:v>VII fala</c:v>
                </c:pt>
                <c:pt idx="5">
                  <c:v>VIII fala</c:v>
                </c:pt>
              </c:strCache>
            </c:strRef>
          </c:cat>
          <c:val>
            <c:numRef>
              <c:f>Tabelle1!$C$2:$C$7</c:f>
              <c:numCache>
                <c:formatCode>0%</c:formatCode>
                <c:ptCount val="6"/>
                <c:pt idx="0">
                  <c:v>0.44000000000000006</c:v>
                </c:pt>
                <c:pt idx="1">
                  <c:v>0.48000000000000026</c:v>
                </c:pt>
                <c:pt idx="2">
                  <c:v>0.37000000000000027</c:v>
                </c:pt>
                <c:pt idx="3">
                  <c:v>0.39000000000000035</c:v>
                </c:pt>
                <c:pt idx="4">
                  <c:v>0.37000000000000027</c:v>
                </c:pt>
                <c:pt idx="5">
                  <c:v>0.36000000000000026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od 15 do 20 cm</c:v>
                </c:pt>
              </c:strCache>
            </c:strRef>
          </c:tx>
          <c:spPr>
            <a:ln w="28575">
              <a:solidFill>
                <a:srgbClr val="EF5205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III fala</c:v>
                </c:pt>
                <c:pt idx="1">
                  <c:v>IV fala </c:v>
                </c:pt>
                <c:pt idx="2">
                  <c:v>V fala</c:v>
                </c:pt>
                <c:pt idx="3">
                  <c:v>VI fala</c:v>
                </c:pt>
                <c:pt idx="4">
                  <c:v>VII fala</c:v>
                </c:pt>
                <c:pt idx="5">
                  <c:v>VIII fala</c:v>
                </c:pt>
              </c:strCache>
            </c:strRef>
          </c:cat>
          <c:val>
            <c:numRef>
              <c:f>Tabelle1!$D$2:$D$7</c:f>
              <c:numCache>
                <c:formatCode>0%</c:formatCode>
                <c:ptCount val="6"/>
                <c:pt idx="0">
                  <c:v>0.27</c:v>
                </c:pt>
                <c:pt idx="1">
                  <c:v>0.29000000000000026</c:v>
                </c:pt>
                <c:pt idx="2">
                  <c:v>0.29000000000000026</c:v>
                </c:pt>
                <c:pt idx="3">
                  <c:v>0.29000000000000026</c:v>
                </c:pt>
                <c:pt idx="4">
                  <c:v>0.3300000000000004</c:v>
                </c:pt>
                <c:pt idx="5">
                  <c:v>0.38000000000000034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powyżej 20 cm</c:v>
                </c:pt>
              </c:strCache>
            </c:strRef>
          </c:tx>
          <c:spPr>
            <a:solidFill>
              <a:srgbClr val="7A2280"/>
            </a:solidFill>
            <a:ln w="28575">
              <a:solidFill>
                <a:srgbClr val="7A228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Tabelle1!$A$2:$A$7</c:f>
              <c:strCache>
                <c:ptCount val="6"/>
                <c:pt idx="0">
                  <c:v>III fala</c:v>
                </c:pt>
                <c:pt idx="1">
                  <c:v>IV fala </c:v>
                </c:pt>
                <c:pt idx="2">
                  <c:v>V fala</c:v>
                </c:pt>
                <c:pt idx="3">
                  <c:v>VI fala</c:v>
                </c:pt>
                <c:pt idx="4">
                  <c:v>VII fala</c:v>
                </c:pt>
                <c:pt idx="5">
                  <c:v>VIII fala</c:v>
                </c:pt>
              </c:strCache>
            </c:strRef>
          </c:cat>
          <c:val>
            <c:numRef>
              <c:f>Tabelle1!$E$2:$E$7</c:f>
              <c:numCache>
                <c:formatCode>0%</c:formatCode>
                <c:ptCount val="6"/>
                <c:pt idx="0">
                  <c:v>7.0000000000000021E-2</c:v>
                </c:pt>
                <c:pt idx="1">
                  <c:v>6.0000000000000032E-2</c:v>
                </c:pt>
                <c:pt idx="2">
                  <c:v>6.0000000000000032E-2</c:v>
                </c:pt>
                <c:pt idx="3">
                  <c:v>3.0000000000000016E-2</c:v>
                </c:pt>
                <c:pt idx="4">
                  <c:v>3.0000000000000016E-2</c:v>
                </c:pt>
                <c:pt idx="5">
                  <c:v>2.0000000000000011E-2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432618160"/>
        <c:axId val="432616984"/>
      </c:barChart>
      <c:catAx>
        <c:axId val="432618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2616984"/>
        <c:crosses val="autoZero"/>
        <c:auto val="1"/>
        <c:lblAlgn val="ctr"/>
        <c:lblOffset val="100"/>
        <c:noMultiLvlLbl val="0"/>
      </c:catAx>
      <c:valAx>
        <c:axId val="432616984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4326181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2705835556979E-2"/>
          <c:y val="3.3177948734860012E-2"/>
          <c:w val="0.51919043933907161"/>
          <c:h val="0.8941187832420183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do 11 cm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VII fala</c:v>
                </c:pt>
                <c:pt idx="1">
                  <c:v>VIII fala</c:v>
                </c:pt>
              </c:strCache>
            </c:strRef>
          </c:cat>
          <c:val>
            <c:numRef>
              <c:f>Tabelle1!$B$2:$B$3</c:f>
              <c:numCache>
                <c:formatCode>0%</c:formatCode>
                <c:ptCount val="2"/>
                <c:pt idx="0">
                  <c:v>0.30000000000000032</c:v>
                </c:pt>
                <c:pt idx="1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od 12 do 14 cm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VII fala</c:v>
                </c:pt>
                <c:pt idx="1">
                  <c:v>VIII fala</c:v>
                </c:pt>
              </c:strCache>
            </c:strRef>
          </c:cat>
          <c:val>
            <c:numRef>
              <c:f>Tabelle1!$C$2:$C$3</c:f>
              <c:numCache>
                <c:formatCode>0%</c:formatCode>
                <c:ptCount val="2"/>
                <c:pt idx="0">
                  <c:v>0.28000000000000008</c:v>
                </c:pt>
                <c:pt idx="1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od 15 do 20 cm</c:v>
                </c:pt>
              </c:strCache>
            </c:strRef>
          </c:tx>
          <c:spPr>
            <a:ln w="28575">
              <a:solidFill>
                <a:srgbClr val="EF5205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VII fala</c:v>
                </c:pt>
                <c:pt idx="1">
                  <c:v>VIII fala</c:v>
                </c:pt>
              </c:strCache>
            </c:strRef>
          </c:cat>
          <c:val>
            <c:numRef>
              <c:f>Tabelle1!$D$2:$D$3</c:f>
              <c:numCache>
                <c:formatCode>0%</c:formatCode>
                <c:ptCount val="2"/>
                <c:pt idx="0">
                  <c:v>0.35000000000000031</c:v>
                </c:pt>
                <c:pt idx="1">
                  <c:v>0.42000000000000032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powyżej 20 cm</c:v>
                </c:pt>
              </c:strCache>
            </c:strRef>
          </c:tx>
          <c:spPr>
            <a:solidFill>
              <a:srgbClr val="7A2280"/>
            </a:solidFill>
            <a:ln w="28575">
              <a:solidFill>
                <a:srgbClr val="7A228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VII fala</c:v>
                </c:pt>
                <c:pt idx="1">
                  <c:v>VIII fala</c:v>
                </c:pt>
              </c:strCache>
            </c:strRef>
          </c:cat>
          <c:val>
            <c:numRef>
              <c:f>Tabelle1!$E$2:$E$3</c:f>
              <c:numCache>
                <c:formatCode>0%</c:formatCode>
                <c:ptCount val="2"/>
                <c:pt idx="0">
                  <c:v>7.0000000000000021E-2</c:v>
                </c:pt>
                <c:pt idx="1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364339912"/>
        <c:axId val="364340304"/>
      </c:barChart>
      <c:catAx>
        <c:axId val="364339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4340304"/>
        <c:crosses val="autoZero"/>
        <c:auto val="1"/>
        <c:lblAlgn val="ctr"/>
        <c:lblOffset val="100"/>
        <c:noMultiLvlLbl val="0"/>
      </c:catAx>
      <c:valAx>
        <c:axId val="364340304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3643399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pl-P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0.27716</cdr:x>
      <cdr:y>0.21329</cdr:y>
    </cdr:from>
    <cdr:to>
      <cdr:x>0.66897</cdr:x>
      <cdr:y>0.98869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375067" y="707403"/>
          <a:ext cx="3357586" cy="2571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0.78513</cdr:x>
      <cdr:y>0</cdr:y>
    </cdr:from>
    <cdr:to>
      <cdr:x>1</cdr:x>
      <cdr:y>0.92618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6786610" y="0"/>
          <a:ext cx="1857356" cy="4962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800" i="1" dirty="0" err="1" smtClean="0"/>
            <a:t>over</a:t>
          </a:r>
          <a:r>
            <a:rPr lang="pl-PL" sz="1800" i="1" dirty="0" smtClean="0"/>
            <a:t>  20</a:t>
          </a:r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/>
        </a:p>
        <a:p xmlns:a="http://schemas.openxmlformats.org/drawingml/2006/main">
          <a:r>
            <a:rPr lang="pl-PL" sz="1800" i="1" dirty="0" smtClean="0"/>
            <a:t>from 15 to 20 cm</a:t>
          </a:r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r>
            <a:rPr lang="pl-PL" sz="1800" i="1" dirty="0" smtClean="0"/>
            <a:t>from 12 to 14 cm</a:t>
          </a:r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r>
            <a:rPr lang="pl-PL" sz="1800" i="1" dirty="0" err="1" smtClean="0"/>
            <a:t>up</a:t>
          </a:r>
          <a:r>
            <a:rPr lang="pl-PL" sz="1800" i="1" dirty="0" smtClean="0"/>
            <a:t> to 11 cm</a:t>
          </a:r>
          <a:endParaRPr lang="pl-PL" sz="1800" i="1" dirty="0"/>
        </a:p>
      </cdr:txBody>
    </cdr:sp>
  </cdr:relSizeAnchor>
  <cdr:relSizeAnchor xmlns:cdr="http://schemas.openxmlformats.org/drawingml/2006/chartDrawing">
    <cdr:from>
      <cdr:x>0.01653</cdr:x>
      <cdr:y>0.93333</cdr:y>
    </cdr:from>
    <cdr:to>
      <cdr:x>0.79339</cdr:x>
      <cdr:y>1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142876" y="5000660"/>
          <a:ext cx="671517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600" b="1" dirty="0" smtClean="0"/>
            <a:t>     2012		             2013 ( </a:t>
          </a:r>
          <a:r>
            <a:rPr lang="pl-PL" sz="1600" b="1" dirty="0" err="1" smtClean="0"/>
            <a:t>polls</a:t>
          </a:r>
          <a:r>
            <a:rPr lang="pl-PL" sz="1600" b="1" dirty="0" smtClean="0"/>
            <a:t>)                                     2014 (2 </a:t>
          </a:r>
          <a:r>
            <a:rPr lang="pl-PL" sz="1600" b="1" dirty="0" err="1" smtClean="0"/>
            <a:t>polls</a:t>
          </a:r>
          <a:r>
            <a:rPr lang="pl-PL" sz="1600" b="1" dirty="0" smtClean="0"/>
            <a:t>)	</a:t>
          </a:r>
          <a:r>
            <a:rPr lang="pl-PL" sz="1600" b="1" dirty="0" smtClean="0"/>
            <a:t>                  </a:t>
          </a:r>
          <a:r>
            <a:rPr lang="pl-PL" sz="1600" b="1" dirty="0" smtClean="0"/>
            <a:t>2015</a:t>
          </a:r>
          <a:endParaRPr lang="pl-PL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0.27716</cdr:x>
      <cdr:y>0.21329</cdr:y>
    </cdr:from>
    <cdr:to>
      <cdr:x>0.66897</cdr:x>
      <cdr:y>0.98869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375067" y="707403"/>
          <a:ext cx="3357586" cy="2571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0.54128</cdr:x>
      <cdr:y>0.0303</cdr:y>
    </cdr:from>
    <cdr:to>
      <cdr:x>0.88073</cdr:x>
      <cdr:y>0.92618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4214842" y="142862"/>
          <a:ext cx="2643175" cy="4223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800" i="1" dirty="0" smtClean="0"/>
            <a:t>20 cm and </a:t>
          </a:r>
          <a:r>
            <a:rPr lang="pl-PL" sz="1800" i="1" dirty="0" err="1" smtClean="0"/>
            <a:t>more</a:t>
          </a:r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/>
        </a:p>
        <a:p xmlns:a="http://schemas.openxmlformats.org/drawingml/2006/main">
          <a:r>
            <a:rPr lang="pl-PL" sz="1800" i="1" dirty="0" smtClean="0"/>
            <a:t>from 14 to 19 cm</a:t>
          </a:r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r>
            <a:rPr lang="pl-PL" sz="1800" i="1" dirty="0" smtClean="0"/>
            <a:t>from 11 to 13 cm</a:t>
          </a:r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endParaRPr lang="pl-PL" sz="1800" i="1" dirty="0"/>
        </a:p>
        <a:p xmlns:a="http://schemas.openxmlformats.org/drawingml/2006/main">
          <a:endParaRPr lang="pl-PL" sz="1800" i="1" dirty="0" smtClean="0"/>
        </a:p>
        <a:p xmlns:a="http://schemas.openxmlformats.org/drawingml/2006/main">
          <a:r>
            <a:rPr lang="pl-PL" sz="1800" i="1" dirty="0" err="1" smtClean="0"/>
            <a:t>up</a:t>
          </a:r>
          <a:r>
            <a:rPr lang="pl-PL" sz="1800" i="1" dirty="0" smtClean="0"/>
            <a:t> to 10 cm</a:t>
          </a:r>
          <a:endParaRPr lang="pl-PL" sz="1800" i="1" dirty="0"/>
        </a:p>
      </cdr:txBody>
    </cdr:sp>
  </cdr:relSizeAnchor>
  <cdr:relSizeAnchor xmlns:cdr="http://schemas.openxmlformats.org/drawingml/2006/chartDrawing">
    <cdr:from>
      <cdr:x>0.18736</cdr:x>
      <cdr:y>0.94525</cdr:y>
    </cdr:from>
    <cdr:to>
      <cdr:x>0.49905</cdr:x>
      <cdr:y>0.99867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2007918" y="6287986"/>
          <a:ext cx="3340436" cy="355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pl-PL" sz="1600" b="1" dirty="0" smtClean="0"/>
            <a:t>2014	</a:t>
          </a:r>
          <a:r>
            <a:rPr lang="pl-PL" sz="1600" b="1" dirty="0" smtClean="0"/>
            <a:t>                   </a:t>
          </a:r>
          <a:r>
            <a:rPr lang="pl-PL" sz="1600" b="1" dirty="0" smtClean="0"/>
            <a:t>2015</a:t>
          </a:r>
          <a:endParaRPr lang="pl-PL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0987F7-0EC7-4247-B44C-DFCC43D8829E}" type="datetimeFigureOut">
              <a:rPr lang="pl-PL"/>
              <a:pPr>
                <a:defRPr/>
              </a:pPr>
              <a:t>2016-03-11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9883FFA-2817-4253-A027-855EE5DD6C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513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883FFA-2817-4253-A027-855EE5DD6C0E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46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883FFA-2817-4253-A027-855EE5DD6C0E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960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</a:pPr>
            <a:fld id="{DCF06D31-736D-439F-91A8-5E9D25BAC793}" type="slidenum">
              <a:rPr lang="de-DE" altLang="pl-PL" sz="1300"/>
              <a:pPr algn="r">
                <a:lnSpc>
                  <a:spcPct val="100000"/>
                </a:lnSpc>
                <a:buClrTx/>
                <a:buSzTx/>
              </a:pPr>
              <a:t>14</a:t>
            </a:fld>
            <a:endParaRPr lang="de-DE" altLang="pl-PL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pl-PL" sz="1200" smtClean="0"/>
          </a:p>
        </p:txBody>
      </p:sp>
    </p:spTree>
    <p:extLst>
      <p:ext uri="{BB962C8B-B14F-4D97-AF65-F5344CB8AC3E}">
        <p14:creationId xmlns:p14="http://schemas.microsoft.com/office/powerpoint/2010/main" val="42640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</a:pPr>
            <a:fld id="{DCF06D31-736D-439F-91A8-5E9D25BAC793}" type="slidenum">
              <a:rPr lang="de-DE" altLang="pl-PL" sz="1300"/>
              <a:pPr algn="r">
                <a:lnSpc>
                  <a:spcPct val="100000"/>
                </a:lnSpc>
                <a:buClrTx/>
                <a:buSzTx/>
              </a:pPr>
              <a:t>15</a:t>
            </a:fld>
            <a:endParaRPr lang="de-DE" altLang="pl-PL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pl-PL" sz="1200" smtClean="0"/>
          </a:p>
        </p:txBody>
      </p:sp>
    </p:spTree>
    <p:extLst>
      <p:ext uri="{BB962C8B-B14F-4D97-AF65-F5344CB8AC3E}">
        <p14:creationId xmlns:p14="http://schemas.microsoft.com/office/powerpoint/2010/main" val="3911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</a:pPr>
            <a:fld id="{DCF06D31-736D-439F-91A8-5E9D25BAC793}" type="slidenum">
              <a:rPr lang="de-DE" altLang="pl-PL" sz="1300"/>
              <a:pPr algn="r">
                <a:lnSpc>
                  <a:spcPct val="100000"/>
                </a:lnSpc>
                <a:buClrTx/>
                <a:buSzTx/>
              </a:pPr>
              <a:t>16</a:t>
            </a:fld>
            <a:endParaRPr lang="de-DE" altLang="pl-PL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pl-PL" sz="1200" smtClean="0"/>
          </a:p>
        </p:txBody>
      </p:sp>
    </p:spTree>
    <p:extLst>
      <p:ext uri="{BB962C8B-B14F-4D97-AF65-F5344CB8AC3E}">
        <p14:creationId xmlns:p14="http://schemas.microsoft.com/office/powerpoint/2010/main" val="229984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797E8D-6512-4A0E-9893-12403C11AAB4}" type="slidenum">
              <a:rPr lang="de-DE" altLang="pl-PL" sz="1300"/>
              <a:pPr>
                <a:spcBef>
                  <a:spcPct val="0"/>
                </a:spcBef>
              </a:pPr>
              <a:t>24</a:t>
            </a:fld>
            <a:endParaRPr lang="de-DE" altLang="pl-PL" sz="13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1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67336A-FD3F-44A6-A40E-DD6F692E1088}" type="slidenum">
              <a:rPr lang="de-DE" altLang="pl-PL" sz="1300"/>
              <a:pPr>
                <a:spcBef>
                  <a:spcPct val="0"/>
                </a:spcBef>
              </a:pPr>
              <a:t>25</a:t>
            </a:fld>
            <a:endParaRPr lang="de-DE" altLang="pl-PL" sz="13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0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 defTabSz="954088">
              <a:lnSpc>
                <a:spcPct val="105000"/>
              </a:lnSpc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54088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</a:pPr>
            <a:fld id="{558D013A-F67D-45E1-8CBE-CF32837466CC}" type="slidenum">
              <a:rPr lang="de-DE" altLang="pl-PL" sz="1300"/>
              <a:pPr algn="r">
                <a:lnSpc>
                  <a:spcPct val="100000"/>
                </a:lnSpc>
                <a:buClrTx/>
                <a:buSzTx/>
              </a:pPr>
              <a:t>28</a:t>
            </a:fld>
            <a:endParaRPr lang="de-DE" altLang="pl-PL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pl-PL" smtClean="0"/>
          </a:p>
        </p:txBody>
      </p:sp>
    </p:spTree>
    <p:extLst>
      <p:ext uri="{BB962C8B-B14F-4D97-AF65-F5344CB8AC3E}">
        <p14:creationId xmlns:p14="http://schemas.microsoft.com/office/powerpoint/2010/main" val="114980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48F84E-0BC6-4FA2-94EE-6D324A070CC1}" type="slidenum">
              <a:rPr lang="de-DE" altLang="pl-PL" sz="1300"/>
              <a:pPr>
                <a:spcBef>
                  <a:spcPct val="0"/>
                </a:spcBef>
              </a:pPr>
              <a:t>29</a:t>
            </a:fld>
            <a:endParaRPr lang="de-DE" altLang="pl-PL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pl-PL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0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9200" y="3155950"/>
            <a:ext cx="13817600" cy="21780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38400" y="5757863"/>
            <a:ext cx="11379200" cy="25955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2534900" y="1422400"/>
            <a:ext cx="2857500" cy="6705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962400" y="1422400"/>
            <a:ext cx="8420100" cy="67056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4288" y="6529388"/>
            <a:ext cx="13817600" cy="201771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84288" y="4306888"/>
            <a:ext cx="13817600" cy="2222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962400" y="4762500"/>
            <a:ext cx="5638800" cy="336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753600" y="4762500"/>
            <a:ext cx="5638800" cy="336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406400"/>
            <a:ext cx="14630400" cy="1693863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12800" y="2274888"/>
            <a:ext cx="7181850" cy="947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12800" y="3222625"/>
            <a:ext cx="71818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8258175" y="2274888"/>
            <a:ext cx="7185025" cy="9477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8258175" y="3222625"/>
            <a:ext cx="7185025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0" y="404813"/>
            <a:ext cx="5348288" cy="17208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56350" y="404813"/>
            <a:ext cx="9086850" cy="8670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12800" y="2125663"/>
            <a:ext cx="5348288" cy="6950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86113" y="7112000"/>
            <a:ext cx="9753600" cy="8397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186113" y="908050"/>
            <a:ext cx="9753600" cy="609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Gill Sans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186113" y="7951788"/>
            <a:ext cx="9753600" cy="119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-2881313" y="-1395413"/>
            <a:ext cx="19137313" cy="11930063"/>
            <a:chOff x="0" y="0"/>
            <a:chExt cx="12055" cy="7515"/>
          </a:xfrm>
        </p:grpSpPr>
        <p:pic>
          <p:nvPicPr>
            <p:cNvPr id="2" name="Picture 2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775" y="839"/>
              <a:ext cx="10320" cy="648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3" name="Rectangle 3"/>
            <p:cNvSpPr>
              <a:spLocks/>
            </p:cNvSpPr>
            <p:nvPr/>
          </p:nvSpPr>
          <p:spPr bwMode="auto">
            <a:xfrm>
              <a:off x="1799" y="879"/>
              <a:ext cx="1896" cy="6400"/>
            </a:xfrm>
            <a:prstGeom prst="rect">
              <a:avLst/>
            </a:prstGeom>
            <a:solidFill>
              <a:schemeClr val="accent1"/>
            </a:solidFill>
            <a:ln w="101600" cap="flat">
              <a:noFill/>
              <a:miter lim="800000"/>
              <a:headEnd type="none" w="med" len="med"/>
              <a:tailEnd type="none" w="med" len="med"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pl-P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1" name="Picture 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31" y="1027"/>
              <a:ext cx="1800" cy="9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32" name="Picture 5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 rot="-2375911">
              <a:off x="1261" y="822"/>
              <a:ext cx="4856" cy="58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2400" y="4762500"/>
            <a:ext cx="11430000" cy="336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962400" y="1422400"/>
            <a:ext cx="11404600" cy="233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+mj-lt"/>
          <a:ea typeface="+mj-ea"/>
          <a:cs typeface="+mj-cs"/>
          <a:sym typeface="Gill Sans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9600">
          <a:solidFill>
            <a:srgbClr val="641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ct val="0"/>
        </a:spcAft>
        <a:buChar char="•"/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l" rtl="0" eaLnBrk="0" fontAlgn="base" hangingPunct="0">
        <a:spcBef>
          <a:spcPts val="1200"/>
        </a:spcBef>
        <a:spcAft>
          <a:spcPct val="0"/>
        </a:spcAft>
        <a:buChar char="–"/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l" rtl="0" eaLnBrk="0" fontAlgn="base" hangingPunct="0">
        <a:spcBef>
          <a:spcPts val="1200"/>
        </a:spcBef>
        <a:spcAft>
          <a:spcPct val="0"/>
        </a:spcAft>
        <a:buChar char="•"/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l" rtl="0" eaLnBrk="0" fontAlgn="base" hangingPunct="0">
        <a:spcBef>
          <a:spcPts val="1200"/>
        </a:spcBef>
        <a:spcAft>
          <a:spcPct val="0"/>
        </a:spcAft>
        <a:buChar char="–"/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l" rtl="0" eaLnBrk="0" fontAlgn="base" hangingPunct="0">
        <a:spcBef>
          <a:spcPts val="1200"/>
        </a:spcBef>
        <a:spcAft>
          <a:spcPct val="0"/>
        </a:spcAft>
        <a:buChar char="»"/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5pPr>
      <a:lvl6pPr marL="457200" algn="l" rtl="0" fontAlgn="base">
        <a:spcBef>
          <a:spcPts val="1200"/>
        </a:spcBef>
        <a:spcAft>
          <a:spcPct val="0"/>
        </a:spcAft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6pPr>
      <a:lvl7pPr marL="914400" algn="l" rtl="0" fontAlgn="base">
        <a:spcBef>
          <a:spcPts val="1200"/>
        </a:spcBef>
        <a:spcAft>
          <a:spcPct val="0"/>
        </a:spcAft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7pPr>
      <a:lvl8pPr marL="1371600" algn="l" rtl="0" fontAlgn="base">
        <a:spcBef>
          <a:spcPts val="1200"/>
        </a:spcBef>
        <a:spcAft>
          <a:spcPct val="0"/>
        </a:spcAft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8pPr>
      <a:lvl9pPr marL="1828800" algn="l" rtl="0" fontAlgn="base">
        <a:spcBef>
          <a:spcPts val="1200"/>
        </a:spcBef>
        <a:spcAft>
          <a:spcPct val="0"/>
        </a:spcAft>
        <a:defRPr sz="3600">
          <a:solidFill>
            <a:srgbClr val="05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3663504" y="543496"/>
            <a:ext cx="11404600" cy="4329112"/>
          </a:xfrm>
        </p:spPr>
        <p:txBody>
          <a:bodyPr/>
          <a:lstStyle/>
          <a:p>
            <a:pPr algn="ctr">
              <a:lnSpc>
                <a:spcPct val="135000"/>
              </a:lnSpc>
            </a:pPr>
            <a:r>
              <a:rPr lang="pl-PL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ETICS market in Poland: </a:t>
            </a:r>
            <a:br>
              <a:rPr lang="pl-PL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l-PL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status and </a:t>
            </a:r>
            <a:r>
              <a:rPr lang="pl-PL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pl-PL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de-DE" altLang="en-US" sz="4800" b="1" i="1" dirty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543824" y="9544496"/>
            <a:ext cx="799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D</a:t>
            </a:r>
            <a:r>
              <a:rPr lang="pl-PL" sz="1200" dirty="0" smtClean="0">
                <a:solidFill>
                  <a:schemeClr val="bg1"/>
                </a:solidFill>
              </a:rPr>
              <a:t>r </a:t>
            </a:r>
            <a:r>
              <a:rPr lang="pl-PL" sz="1200" dirty="0" err="1" smtClean="0">
                <a:solidFill>
                  <a:schemeClr val="bg1"/>
                </a:solidFill>
              </a:rPr>
              <a:t>eng</a:t>
            </a:r>
            <a:r>
              <a:rPr lang="pl-PL" sz="1200" dirty="0" smtClean="0">
                <a:solidFill>
                  <a:schemeClr val="bg1"/>
                </a:solidFill>
              </a:rPr>
              <a:t>. Mariusz </a:t>
            </a:r>
            <a:r>
              <a:rPr lang="pl-PL" sz="1200" dirty="0" err="1" smtClean="0">
                <a:solidFill>
                  <a:schemeClr val="bg1"/>
                </a:solidFill>
              </a:rPr>
              <a:t>Garecki</a:t>
            </a:r>
            <a:r>
              <a:rPr lang="pl-PL" sz="1200" dirty="0" smtClean="0">
                <a:solidFill>
                  <a:schemeClr val="bg1"/>
                </a:solidFill>
              </a:rPr>
              <a:t>; </a:t>
            </a:r>
            <a:r>
              <a:rPr lang="pl-PL" sz="1200" dirty="0" err="1" smtClean="0">
                <a:solidFill>
                  <a:schemeClr val="bg1"/>
                </a:solidFill>
              </a:rPr>
              <a:t>Chairman</a:t>
            </a:r>
            <a:r>
              <a:rPr lang="pl-PL" sz="1200" dirty="0" smtClean="0">
                <a:solidFill>
                  <a:schemeClr val="bg1"/>
                </a:solidFill>
              </a:rPr>
              <a:t> of Technical </a:t>
            </a:r>
            <a:r>
              <a:rPr lang="pl-PL" sz="1200" dirty="0" err="1" smtClean="0">
                <a:solidFill>
                  <a:schemeClr val="bg1"/>
                </a:solidFill>
              </a:rPr>
              <a:t>Comision</a:t>
            </a:r>
            <a:r>
              <a:rPr lang="pl-PL" sz="1200" dirty="0" smtClean="0">
                <a:solidFill>
                  <a:schemeClr val="bg1"/>
                </a:solidFill>
              </a:rPr>
              <a:t> -  </a:t>
            </a:r>
            <a:r>
              <a:rPr lang="pl-PL" sz="1200" dirty="0" err="1" smtClean="0">
                <a:solidFill>
                  <a:schemeClr val="bg1"/>
                </a:solidFill>
              </a:rPr>
              <a:t>Polish</a:t>
            </a:r>
            <a:r>
              <a:rPr lang="pl-PL" sz="1200" dirty="0" smtClean="0">
                <a:solidFill>
                  <a:schemeClr val="bg1"/>
                </a:solidFill>
              </a:rPr>
              <a:t> </a:t>
            </a:r>
            <a:r>
              <a:rPr lang="pl-PL" sz="1200" dirty="0" err="1" smtClean="0">
                <a:solidFill>
                  <a:schemeClr val="bg1"/>
                </a:solidFill>
              </a:rPr>
              <a:t>Association</a:t>
            </a:r>
            <a:r>
              <a:rPr lang="pl-PL" sz="1200" dirty="0" smtClean="0">
                <a:solidFill>
                  <a:schemeClr val="bg1"/>
                </a:solidFill>
              </a:rPr>
              <a:t> for ETICS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839968" y="623212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800000"/>
                </a:solidFill>
                <a:latin typeface="Calibri" panose="020F0502020204030204" pitchFamily="34" charset="0"/>
              </a:rPr>
              <a:t>Riga</a:t>
            </a:r>
            <a:r>
              <a:rPr lang="pl-PL" sz="2000" b="1" dirty="0" smtClean="0">
                <a:solidFill>
                  <a:srgbClr val="800000"/>
                </a:solidFill>
                <a:latin typeface="Calibri" panose="020F0502020204030204" pitchFamily="34" charset="0"/>
              </a:rPr>
              <a:t> 16st of March, 2016</a:t>
            </a:r>
            <a:endParaRPr lang="pl-PL" sz="2000" b="1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10432"/>
              </p:ext>
            </p:extLst>
          </p:nvPr>
        </p:nvGraphicFramePr>
        <p:xfrm>
          <a:off x="2948023" y="2343696"/>
          <a:ext cx="10717175" cy="6652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3447480" y="327472"/>
            <a:ext cx="102177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status </a:t>
            </a:r>
            <a:endParaRPr lang="pl-PL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verage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insulation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thickness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– MW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4483937" y="9648411"/>
            <a:ext cx="2434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Source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: TNS Polska</a:t>
            </a:r>
          </a:p>
        </p:txBody>
      </p:sp>
    </p:spTree>
    <p:extLst>
      <p:ext uri="{BB962C8B-B14F-4D97-AF65-F5344CB8AC3E}">
        <p14:creationId xmlns:p14="http://schemas.microsoft.com/office/powerpoint/2010/main" val="3413626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 bwMode="auto">
          <a:xfrm>
            <a:off x="3302609" y="1983656"/>
            <a:ext cx="12745416" cy="787628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90642" y="128751"/>
            <a:ext cx="1216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PL 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development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Summary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42556"/>
              </p:ext>
            </p:extLst>
          </p:nvPr>
        </p:nvGraphicFramePr>
        <p:xfrm>
          <a:off x="3570124" y="2273125"/>
          <a:ext cx="12168497" cy="7297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68497"/>
              </a:tblGrid>
              <a:tr h="862569">
                <a:tc>
                  <a:txBody>
                    <a:bodyPr/>
                    <a:lstStyle/>
                    <a:p>
                      <a:r>
                        <a:rPr lang="de-DE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Specific</a:t>
                      </a:r>
                      <a:r>
                        <a:rPr lang="de-DE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developments</a:t>
                      </a:r>
                      <a:r>
                        <a:rPr lang="de-DE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/ additional</a:t>
                      </a:r>
                      <a:r>
                        <a:rPr lang="de-DE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28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remarks</a:t>
                      </a:r>
                      <a:endParaRPr lang="de-DE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/>
                </a:tc>
              </a:tr>
              <a:tr h="857956">
                <a:tc>
                  <a:txBody>
                    <a:bodyPr/>
                    <a:lstStyle/>
                    <a:p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competitive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market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presence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all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international ETICS as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well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as many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strong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national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producers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de-DE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well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developed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ETICS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technology </a:t>
                      </a:r>
                      <a:endParaRPr lang="de-DE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232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Huge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potential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industry in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renovation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buildings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insulated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in the </a:t>
                      </a:r>
                      <a:r>
                        <a:rPr lang="pl-PL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90’s</a:t>
                      </a:r>
                      <a:endParaRPr lang="de-DE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857956">
                <a:tc>
                  <a:txBody>
                    <a:bodyPr/>
                    <a:lstStyle/>
                    <a:p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awareness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challenges</a:t>
                      </a:r>
                      <a:r>
                        <a:rPr lang="pl-PL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for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building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industry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linked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sustaible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development </a:t>
                      </a:r>
                      <a:endParaRPr lang="de-DE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1580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Despite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growing</a:t>
                      </a:r>
                      <a:r>
                        <a:rPr lang="pl-PL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quality</a:t>
                      </a:r>
                      <a:r>
                        <a:rPr lang="pl-PL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pl-PL" sz="28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work</a:t>
                      </a:r>
                      <a:r>
                        <a:rPr lang="pl-PL" sz="28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provided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by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erections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companies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ver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¼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of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buildings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being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insulated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no warranty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ETICS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producer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due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usage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non-system products (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Source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TNS Polska,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declaration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construction </a:t>
                      </a:r>
                      <a:r>
                        <a:rPr lang="pl-PL" sz="28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companies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de-DE" sz="28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1219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2016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new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legal </a:t>
                      </a:r>
                      <a:r>
                        <a:rPr lang="pl-PL" sz="28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tools</a:t>
                      </a:r>
                      <a:r>
                        <a:rPr lang="pl-PL" sz="2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for construction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supervision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control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market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may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improve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pl-PL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8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usage</a:t>
                      </a:r>
                      <a:r>
                        <a:rPr lang="pl-PL" sz="28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of system products</a:t>
                      </a:r>
                      <a:endParaRPr lang="de-DE" sz="280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endParaRPr lang="de-DE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03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6202" t="22438" r="13474" b="10829"/>
          <a:stretch/>
        </p:blipFill>
        <p:spPr>
          <a:xfrm>
            <a:off x="3375472" y="2055664"/>
            <a:ext cx="12293028" cy="764585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159448" y="313408"/>
            <a:ext cx="11593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ETICS: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trends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on the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facades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basic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directions</a:t>
            </a:r>
            <a:endParaRPr lang="pl-PL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64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06578" y="145624"/>
            <a:ext cx="11593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Trends</a:t>
            </a:r>
            <a:r>
              <a:rPr lang="pl-PL" b="1" dirty="0" smtClean="0">
                <a:solidFill>
                  <a:schemeClr val="bg1"/>
                </a:solidFill>
              </a:rPr>
              <a:t> on the </a:t>
            </a:r>
            <a:r>
              <a:rPr lang="pl-PL" b="1" dirty="0" err="1" smtClean="0">
                <a:solidFill>
                  <a:schemeClr val="bg1"/>
                </a:solidFill>
              </a:rPr>
              <a:t>facades</a:t>
            </a:r>
            <a:r>
              <a:rPr lang="pl-PL" b="1" dirty="0" smtClean="0">
                <a:solidFill>
                  <a:schemeClr val="bg1"/>
                </a:solidFill>
              </a:rPr>
              <a:t>: </a:t>
            </a:r>
            <a:r>
              <a:rPr lang="pl-PL" b="1" dirty="0" err="1" smtClean="0">
                <a:solidFill>
                  <a:schemeClr val="bg1"/>
                </a:solidFill>
              </a:rPr>
              <a:t>main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directions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353222" y="1551608"/>
            <a:ext cx="12263610" cy="3365500"/>
          </a:xfrm>
        </p:spPr>
        <p:txBody>
          <a:bodyPr/>
          <a:lstStyle/>
          <a:p>
            <a:pPr marL="533400" indent="-533400"/>
            <a:r>
              <a:rPr lang="pl-PL" b="1" dirty="0" err="1">
                <a:latin typeface="Calibri" panose="020F0502020204030204" pitchFamily="34" charset="0"/>
              </a:rPr>
              <a:t>energy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latin typeface="Calibri" panose="020F0502020204030204" pitchFamily="34" charset="0"/>
              </a:rPr>
              <a:t>saving</a:t>
            </a:r>
            <a:r>
              <a:rPr lang="pl-PL" b="1" dirty="0" smtClean="0">
                <a:latin typeface="Calibri" panose="020F0502020204030204" pitchFamily="34" charset="0"/>
              </a:rPr>
              <a:t>: </a:t>
            </a:r>
            <a:r>
              <a:rPr lang="pl-PL" dirty="0" smtClean="0">
                <a:latin typeface="Calibri" panose="020F0502020204030204" pitchFamily="34" charset="0"/>
              </a:rPr>
              <a:t>as a target - </a:t>
            </a:r>
            <a:r>
              <a:rPr lang="pl-PL" dirty="0" err="1" smtClean="0">
                <a:latin typeface="Calibri" panose="020F0502020204030204" pitchFamily="34" charset="0"/>
              </a:rPr>
              <a:t>better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insolation</a:t>
            </a:r>
            <a:r>
              <a:rPr lang="pl-PL" dirty="0">
                <a:latin typeface="Calibri" panose="020F0502020204030204" pitchFamily="34" charset="0"/>
              </a:rPr>
              <a:t> (</a:t>
            </a:r>
            <a:r>
              <a:rPr lang="pl-PL" dirty="0" err="1">
                <a:latin typeface="Calibri" panose="020F0502020204030204" pitchFamily="34" charset="0"/>
              </a:rPr>
              <a:t>thickness</a:t>
            </a:r>
            <a:r>
              <a:rPr lang="pl-PL" dirty="0">
                <a:latin typeface="Calibri" panose="020F0502020204030204" pitchFamily="34" charset="0"/>
              </a:rPr>
              <a:t> of </a:t>
            </a:r>
            <a:r>
              <a:rPr lang="pl-PL" dirty="0" err="1">
                <a:latin typeface="Calibri" panose="020F0502020204030204" pitchFamily="34" charset="0"/>
              </a:rPr>
              <a:t>themo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insolation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depends</a:t>
            </a:r>
            <a:r>
              <a:rPr lang="pl-PL" dirty="0">
                <a:latin typeface="Calibri" panose="020F0502020204030204" pitchFamily="34" charset="0"/>
              </a:rPr>
              <a:t> from </a:t>
            </a:r>
            <a:r>
              <a:rPr lang="pl-PL" dirty="0" err="1">
                <a:latin typeface="Calibri" panose="020F0502020204030204" pitchFamily="34" charset="0"/>
              </a:rPr>
              <a:t>kind</a:t>
            </a:r>
            <a:r>
              <a:rPr lang="pl-PL" dirty="0">
                <a:latin typeface="Calibri" panose="020F0502020204030204" pitchFamily="34" charset="0"/>
              </a:rPr>
              <a:t> of </a:t>
            </a:r>
            <a:r>
              <a:rPr lang="pl-PL" dirty="0" err="1">
                <a:latin typeface="Calibri" panose="020F0502020204030204" pitchFamily="34" charset="0"/>
              </a:rPr>
              <a:t>thermal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insolation</a:t>
            </a:r>
            <a:r>
              <a:rPr lang="pl-PL" dirty="0" smtClean="0">
                <a:latin typeface="Calibri" panose="020F0502020204030204" pitchFamily="34" charset="0"/>
              </a:rPr>
              <a:t> - </a:t>
            </a:r>
            <a:r>
              <a:rPr lang="pl-PL" dirty="0">
                <a:latin typeface="Symbol" panose="05050102010706020507" pitchFamily="18" charset="2"/>
              </a:rPr>
              <a:t>l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factor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</a:rPr>
              <a:t>), „ETICS on ETICS” </a:t>
            </a:r>
            <a:r>
              <a:rPr lang="pl-PL" dirty="0" err="1" smtClean="0">
                <a:latin typeface="Calibri" panose="020F0502020204030204" pitchFamily="34" charset="0"/>
              </a:rPr>
              <a:t>technology</a:t>
            </a:r>
            <a:r>
              <a:rPr lang="pl-PL" dirty="0" smtClean="0">
                <a:latin typeface="Calibri" panose="020F0502020204030204" pitchFamily="34" charset="0"/>
              </a:rPr>
              <a:t>,</a:t>
            </a:r>
            <a:endParaRPr lang="pl-PL" dirty="0">
              <a:latin typeface="Calibri" panose="020F0502020204030204" pitchFamily="34" charset="0"/>
            </a:endParaRPr>
          </a:p>
          <a:p>
            <a:pPr marL="533400" indent="-533400"/>
            <a:r>
              <a:rPr lang="pl-PL" b="1" dirty="0" err="1">
                <a:latin typeface="Calibri" panose="020F0502020204030204" pitchFamily="34" charset="0"/>
              </a:rPr>
              <a:t>safety</a:t>
            </a:r>
            <a:r>
              <a:rPr lang="pl-PL" b="1" dirty="0">
                <a:latin typeface="Calibri" panose="020F0502020204030204" pitchFamily="34" charset="0"/>
              </a:rPr>
              <a:t>: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e.q</a:t>
            </a:r>
            <a:r>
              <a:rPr lang="pl-PL" dirty="0">
                <a:latin typeface="Calibri" panose="020F0502020204030204" pitchFamily="34" charset="0"/>
              </a:rPr>
              <a:t>. </a:t>
            </a:r>
            <a:r>
              <a:rPr lang="pl-PL" dirty="0" err="1">
                <a:latin typeface="Calibri" panose="020F0502020204030204" pitchFamily="34" charset="0"/>
              </a:rPr>
              <a:t>anchoring</a:t>
            </a:r>
            <a:r>
              <a:rPr lang="pl-PL" dirty="0">
                <a:latin typeface="Calibri" panose="020F0502020204030204" pitchFamily="34" charset="0"/>
              </a:rPr>
              <a:t> of system, </a:t>
            </a:r>
            <a:r>
              <a:rPr lang="pl-PL" dirty="0" err="1">
                <a:latin typeface="Calibri" panose="020F0502020204030204" pitchFamily="34" charset="0"/>
              </a:rPr>
              <a:t>durability</a:t>
            </a:r>
            <a:r>
              <a:rPr lang="pl-PL" dirty="0">
                <a:latin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</a:rPr>
              <a:t>fire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resistance</a:t>
            </a:r>
            <a:r>
              <a:rPr lang="pl-PL" dirty="0">
                <a:latin typeface="Calibri" panose="020F0502020204030204" pitchFamily="34" charset="0"/>
              </a:rPr>
              <a:t>,</a:t>
            </a:r>
          </a:p>
          <a:p>
            <a:pPr marL="533400" indent="-533400"/>
            <a:r>
              <a:rPr lang="pl-PL" b="1" dirty="0" smtClean="0">
                <a:latin typeface="Calibri" panose="020F0502020204030204" pitchFamily="34" charset="0"/>
              </a:rPr>
              <a:t>real </a:t>
            </a:r>
            <a:r>
              <a:rPr lang="pl-PL" b="1" dirty="0" err="1">
                <a:latin typeface="Calibri" panose="020F0502020204030204" pitchFamily="34" charset="0"/>
              </a:rPr>
              <a:t>energy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b="1" dirty="0" err="1">
                <a:latin typeface="Calibri" panose="020F0502020204030204" pitchFamily="34" charset="0"/>
              </a:rPr>
              <a:t>saving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</a:rPr>
              <a:t>for ETICS: </a:t>
            </a:r>
            <a:r>
              <a:rPr lang="pl-PL" dirty="0" err="1">
                <a:latin typeface="Calibri" panose="020F0502020204030204" pitchFamily="34" charset="0"/>
              </a:rPr>
              <a:t>elimination</a:t>
            </a:r>
            <a:r>
              <a:rPr lang="pl-PL" dirty="0">
                <a:latin typeface="Calibri" panose="020F0502020204030204" pitchFamily="34" charset="0"/>
              </a:rPr>
              <a:t> of </a:t>
            </a:r>
            <a:r>
              <a:rPr lang="pl-PL" dirty="0" err="1">
                <a:latin typeface="Calibri" panose="020F0502020204030204" pitchFamily="34" charset="0"/>
              </a:rPr>
              <a:t>thermo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</a:rPr>
              <a:t>bridges</a:t>
            </a:r>
            <a:r>
              <a:rPr lang="pl-PL" dirty="0">
                <a:latin typeface="Calibri" panose="020F0502020204030204" pitchFamily="34" charset="0"/>
              </a:rPr>
              <a:t>,</a:t>
            </a:r>
          </a:p>
          <a:p>
            <a:pPr marL="533400" indent="-533400">
              <a:buFont typeface="Wingdings" panose="05000000000000000000" pitchFamily="2" charset="2"/>
              <a:buChar char="§"/>
            </a:pPr>
            <a:r>
              <a:rPr lang="pl-PL" b="1" dirty="0" err="1">
                <a:latin typeface="Calibri" panose="020F0502020204030204" pitchFamily="34" charset="0"/>
              </a:rPr>
              <a:t>highly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b="1" dirty="0" err="1">
                <a:latin typeface="Calibri" panose="020F0502020204030204" pitchFamily="34" charset="0"/>
              </a:rPr>
              <a:t>durable</a:t>
            </a:r>
            <a:r>
              <a:rPr lang="pl-PL" b="1" dirty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facades</a:t>
            </a:r>
            <a:r>
              <a:rPr lang="pl-PL" dirty="0" smtClean="0">
                <a:latin typeface="Calibri" panose="020F0502020204030204" pitchFamily="34" charset="0"/>
              </a:rPr>
              <a:t>,</a:t>
            </a:r>
          </a:p>
          <a:p>
            <a:pPr marL="533400" indent="-533400">
              <a:buFont typeface="Wingdings" panose="05000000000000000000" pitchFamily="2" charset="2"/>
              <a:buChar char="§"/>
            </a:pPr>
            <a:r>
              <a:rPr lang="pl-PL" b="1" dirty="0" err="1" smtClean="0">
                <a:latin typeface="Calibri" panose="020F0502020204030204" pitchFamily="34" charset="0"/>
              </a:rPr>
              <a:t>better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workability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parameters</a:t>
            </a:r>
            <a:r>
              <a:rPr lang="pl-PL" dirty="0" smtClean="0">
                <a:latin typeface="Calibri" panose="020F0502020204030204" pitchFamily="34" charset="0"/>
              </a:rPr>
              <a:t>, </a:t>
            </a:r>
            <a:r>
              <a:rPr lang="pl-PL" b="1" dirty="0" err="1" smtClean="0">
                <a:latin typeface="Calibri" panose="020F0502020204030204" pitchFamily="34" charset="0"/>
              </a:rPr>
              <a:t>faster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application</a:t>
            </a:r>
            <a:r>
              <a:rPr lang="pl-PL" dirty="0" smtClean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solutions</a:t>
            </a:r>
            <a:r>
              <a:rPr lang="pl-PL" dirty="0" smtClean="0">
                <a:latin typeface="Calibri" panose="020F0502020204030204" pitchFamily="34" charset="0"/>
              </a:rPr>
              <a:t>,</a:t>
            </a:r>
          </a:p>
          <a:p>
            <a:pPr marL="533400" indent="-533400">
              <a:buFont typeface="Wingdings" panose="05000000000000000000" pitchFamily="2" charset="2"/>
              <a:buChar char="§"/>
            </a:pP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active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facades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pl-PL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generation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533400" indent="-533400"/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</a:rPr>
              <a:t>f</a:t>
            </a:r>
            <a:r>
              <a:rPr lang="pl-PL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asades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 with </a:t>
            </a:r>
            <a:r>
              <a:rPr lang="pl-PL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function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acumulation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533400" indent="-533400"/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Thermo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reflection</a:t>
            </a:r>
            <a:r>
              <a:rPr lang="pl-PL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layers</a:t>
            </a: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</a:p>
          <a:p>
            <a:pPr marL="533400" indent="-533400"/>
            <a:r>
              <a:rPr lang="pl-PL" b="1" dirty="0" err="1" smtClean="0">
                <a:latin typeface="Calibri" panose="020F0502020204030204" pitchFamily="34" charset="0"/>
              </a:rPr>
              <a:t>aesthetics</a:t>
            </a:r>
            <a:r>
              <a:rPr lang="pl-PL" b="1" dirty="0" smtClean="0">
                <a:latin typeface="Calibri" panose="020F0502020204030204" pitchFamily="34" charset="0"/>
              </a:rPr>
              <a:t> </a:t>
            </a:r>
            <a:r>
              <a:rPr lang="pl-PL" b="1" dirty="0" err="1">
                <a:latin typeface="Calibri" panose="020F0502020204030204" pitchFamily="34" charset="0"/>
              </a:rPr>
              <a:t>facades</a:t>
            </a:r>
            <a:r>
              <a:rPr lang="pl-PL" b="1" dirty="0">
                <a:latin typeface="Calibri" panose="020F0502020204030204" pitchFamily="34" charset="0"/>
              </a:rPr>
              <a:t>: </a:t>
            </a:r>
            <a:r>
              <a:rPr lang="pl-PL" dirty="0" err="1">
                <a:latin typeface="Calibri" panose="020F0502020204030204" pitchFamily="34" charset="0"/>
              </a:rPr>
              <a:t>new</a:t>
            </a:r>
            <a:r>
              <a:rPr lang="pl-PL" dirty="0">
                <a:latin typeface="Calibri" panose="020F0502020204030204" pitchFamily="34" charset="0"/>
              </a:rPr>
              <a:t> </a:t>
            </a:r>
            <a:r>
              <a:rPr lang="pl-PL" dirty="0" err="1" smtClean="0">
                <a:latin typeface="Calibri" panose="020F0502020204030204" pitchFamily="34" charset="0"/>
              </a:rPr>
              <a:t>possibilities</a:t>
            </a:r>
            <a:r>
              <a:rPr lang="pl-PL" dirty="0" smtClean="0">
                <a:latin typeface="Calibri" panose="020F0502020204030204" pitchFamily="34" charset="0"/>
              </a:rPr>
              <a:t>.</a:t>
            </a:r>
            <a:endParaRPr lang="pl-PL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9607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853723" cy="246945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</a:pPr>
            <a:fld id="{DAABD481-628D-4163-B018-94283BC1B17A}" type="slidenum">
              <a:rPr lang="en-US" altLang="pl-PL" sz="1333">
                <a:solidFill>
                  <a:schemeClr val="tx2"/>
                </a:solidFill>
              </a:rPr>
              <a:pPr algn="l">
                <a:lnSpc>
                  <a:spcPct val="100000"/>
                </a:lnSpc>
                <a:buClrTx/>
                <a:buSzTx/>
              </a:pPr>
              <a:t>14</a:t>
            </a:fld>
            <a:endParaRPr lang="en-US" altLang="pl-PL" sz="1333">
              <a:solidFill>
                <a:schemeClr val="tx2"/>
              </a:solidFill>
            </a:endParaRPr>
          </a:p>
        </p:txBody>
      </p:sp>
      <p:pic>
        <p:nvPicPr>
          <p:cNvPr id="11270" name="Picture 9" descr="listwy_styropianowe___078_220x150_3531195227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352" y="3626207"/>
            <a:ext cx="4500148" cy="306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 descr="r,id,d14zMjA7aF4yMjU7dV5odHRwOi8vaS53cC5wbC9hL2YvanBlZy8zMjM5OC93aWVuZXJiZXJnZXJfODkuanBlZztxXjAuOTtwXnRydWU7dF5qcGc7c15kb207ZnReMQ=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352" y="6735052"/>
            <a:ext cx="4517164" cy="31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r,id,d14zMjA7aF4yMjU7dV5odHRwOi8vaS53cC5wbC9hL2YvanBlZy8zMTg5Ny9Sb2JlbjEuanBlZztxXjAuOTtwXnRydWU7dF5qcGc7c15kb207ZnReMQ=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352" y="476623"/>
            <a:ext cx="4500148" cy="30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11066" y="255464"/>
            <a:ext cx="80645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pl-PL" altLang="pl-PL" sz="2800" b="1" kern="0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Trends</a:t>
            </a:r>
            <a:r>
              <a:rPr lang="pl-PL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in</a:t>
            </a:r>
            <a:r>
              <a:rPr lang="en-US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Facades</a:t>
            </a:r>
            <a:r>
              <a:rPr lang="en-US" altLang="pl-PL" sz="2800" kern="0" dirty="0" smtClean="0">
                <a:sym typeface="Arial" panose="020B0604020202020204" pitchFamily="34" charset="0"/>
              </a:rPr>
              <a:t/>
            </a:r>
            <a:br>
              <a:rPr lang="en-US" altLang="pl-PL" sz="2800" kern="0" dirty="0" smtClean="0">
                <a:sym typeface="Arial" panose="020B0604020202020204" pitchFamily="34" charset="0"/>
              </a:rPr>
            </a:br>
            <a:r>
              <a:rPr lang="pl-PL" altLang="pl-PL" sz="3600" kern="0" dirty="0" err="1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Traditional</a:t>
            </a:r>
            <a:r>
              <a:rPr lang="pl-PL" altLang="pl-PL" sz="3600" kern="0" dirty="0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pl-PL" altLang="pl-PL" sz="3600" kern="0" dirty="0" err="1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solutions</a:t>
            </a:r>
            <a:r>
              <a:rPr lang="pl-PL" altLang="pl-PL" sz="3600" kern="0" dirty="0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– single family </a:t>
            </a:r>
            <a:r>
              <a:rPr lang="pl-PL" altLang="pl-PL" sz="3600" kern="0" dirty="0" err="1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houses</a:t>
            </a:r>
            <a:endParaRPr lang="de-DE" altLang="pl-PL" sz="3600" kern="0" dirty="0" smtClean="0">
              <a:solidFill>
                <a:schemeClr val="accent2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Picture 5" descr="2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6247"/>
          <a:stretch>
            <a:fillRect/>
          </a:stretch>
        </p:blipFill>
        <p:spPr bwMode="auto">
          <a:xfrm>
            <a:off x="3425236" y="3660908"/>
            <a:ext cx="7643607" cy="62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8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853723" cy="246945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</a:pPr>
            <a:fld id="{DAABD481-628D-4163-B018-94283BC1B17A}" type="slidenum">
              <a:rPr lang="en-US" altLang="pl-PL" sz="1333">
                <a:solidFill>
                  <a:schemeClr val="tx2"/>
                </a:solidFill>
              </a:rPr>
              <a:pPr algn="l">
                <a:lnSpc>
                  <a:spcPct val="100000"/>
                </a:lnSpc>
                <a:buClrTx/>
                <a:buSzTx/>
              </a:pPr>
              <a:t>15</a:t>
            </a:fld>
            <a:endParaRPr lang="en-US" altLang="pl-PL" sz="1333">
              <a:solidFill>
                <a:schemeClr val="tx2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51226" y="365650"/>
            <a:ext cx="1276626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pl-PL" altLang="pl-PL" sz="2800" b="1" kern="0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Trends</a:t>
            </a:r>
            <a:r>
              <a:rPr lang="pl-PL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in</a:t>
            </a:r>
            <a:r>
              <a:rPr lang="en-US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Facades</a:t>
            </a:r>
            <a:br>
              <a:rPr lang="en-US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</a:br>
            <a:r>
              <a:rPr lang="pl-PL" altLang="pl-PL" sz="3600" b="1" dirty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Modern </a:t>
            </a:r>
            <a:r>
              <a:rPr lang="pl-PL" altLang="pl-PL" sz="3600" b="1" dirty="0" err="1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solutions</a:t>
            </a:r>
            <a:r>
              <a:rPr lang="pl-PL" altLang="pl-PL" sz="3600" b="1" dirty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– single family </a:t>
            </a:r>
            <a:r>
              <a:rPr lang="pl-PL" altLang="pl-PL" sz="3600" b="1" dirty="0" err="1" smtClean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houses</a:t>
            </a:r>
            <a:endParaRPr lang="de-DE" altLang="pl-PL" sz="3600" b="1" kern="0" dirty="0" smtClean="0">
              <a:solidFill>
                <a:schemeClr val="accent2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6" descr="2a7a13a00c9a3fa6b68135ec99d7e7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663" y="1274750"/>
            <a:ext cx="4001053" cy="48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92461c32481d729ec9f4edcb439c68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240" y="6295156"/>
            <a:ext cx="5729246" cy="369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3f4a12acd917a000588900322f8c39f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04" y="6295179"/>
            <a:ext cx="4637013" cy="36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88517fc0ef08718fa4e0806f4f3ee4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48" y="2301568"/>
            <a:ext cx="5097074" cy="38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07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853723" cy="246945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</a:pPr>
            <a:fld id="{DAABD481-628D-4163-B018-94283BC1B17A}" type="slidenum">
              <a:rPr lang="en-US" altLang="pl-PL" sz="1333">
                <a:solidFill>
                  <a:schemeClr val="tx2"/>
                </a:solidFill>
              </a:rPr>
              <a:pPr algn="l">
                <a:lnSpc>
                  <a:spcPct val="100000"/>
                </a:lnSpc>
                <a:buClrTx/>
                <a:buSzTx/>
              </a:pPr>
              <a:t>16</a:t>
            </a:fld>
            <a:endParaRPr lang="en-US" altLang="pl-PL" sz="1333">
              <a:solidFill>
                <a:schemeClr val="tx2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90658" y="272610"/>
            <a:ext cx="80645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641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pl-PL" altLang="pl-PL" sz="2800" b="1" kern="0" dirty="0" err="1" smtClean="0">
                <a:latin typeface="Calibri" panose="020F0502020204030204" pitchFamily="34" charset="0"/>
                <a:sym typeface="Arial" panose="020B0604020202020204" pitchFamily="34" charset="0"/>
              </a:rPr>
              <a:t>Trends</a:t>
            </a:r>
            <a:r>
              <a:rPr lang="pl-PL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in</a:t>
            </a:r>
            <a:r>
              <a:rPr lang="en-US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  <a:t> Facades</a:t>
            </a:r>
            <a:br>
              <a:rPr lang="en-US" altLang="pl-PL" sz="2800" b="1" kern="0" dirty="0" smtClean="0">
                <a:latin typeface="Calibri" panose="020F0502020204030204" pitchFamily="34" charset="0"/>
                <a:sym typeface="Arial" panose="020B0604020202020204" pitchFamily="34" charset="0"/>
              </a:rPr>
            </a:br>
            <a:r>
              <a:rPr lang="pl-PL" altLang="pl-PL" sz="3600" b="1" dirty="0" err="1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Multifamily</a:t>
            </a:r>
            <a:r>
              <a:rPr lang="pl-PL" altLang="pl-PL" sz="3600" b="1" dirty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pl-PL" altLang="pl-PL" sz="3600" b="1" dirty="0" err="1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block</a:t>
            </a:r>
            <a:r>
              <a:rPr lang="pl-PL" altLang="pl-PL" sz="3600" b="1" dirty="0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 of </a:t>
            </a:r>
            <a:r>
              <a:rPr lang="pl-PL" altLang="pl-PL" sz="3600" b="1" dirty="0" err="1">
                <a:solidFill>
                  <a:schemeClr val="accent2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flats</a:t>
            </a:r>
            <a:endParaRPr lang="de-DE" altLang="pl-PL" sz="3600" b="1" kern="0" dirty="0" smtClean="0">
              <a:solidFill>
                <a:schemeClr val="accent2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Picture 9" descr="HotelAngeloKatowic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498" y="3194687"/>
            <a:ext cx="4198679" cy="279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HotelAngelo(Katowice)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499" y="326412"/>
            <a:ext cx="4115691" cy="27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433" y="6118156"/>
            <a:ext cx="3892986" cy="38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Warsaw[2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44" y="2757784"/>
            <a:ext cx="5737485" cy="38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gzymsy_styropianowe_018_220x150_3543475431_thu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395" y="6808192"/>
            <a:ext cx="4670107" cy="31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Warsaw[3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4" y="6808192"/>
            <a:ext cx="4245554" cy="31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943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/>
          <p:cNvSpPr>
            <a:spLocks noGrp="1"/>
          </p:cNvSpPr>
          <p:nvPr>
            <p:ph type="title"/>
          </p:nvPr>
        </p:nvSpPr>
        <p:spPr>
          <a:xfrm>
            <a:off x="3298494" y="279985"/>
            <a:ext cx="11253611" cy="812969"/>
          </a:xfrm>
        </p:spPr>
        <p:txBody>
          <a:bodyPr/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better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thermal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Alterntive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insolation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materials</a:t>
            </a:r>
          </a:p>
        </p:txBody>
      </p:sp>
      <p:pic>
        <p:nvPicPr>
          <p:cNvPr id="563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93819" y="1623616"/>
            <a:ext cx="3028741" cy="2900234"/>
          </a:xfrm>
          <a:noFill/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3155105" y="7024216"/>
            <a:ext cx="2794000" cy="28292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8155294" y="2415704"/>
            <a:ext cx="2902546" cy="29002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2290574" y="1649389"/>
            <a:ext cx="3079238" cy="28744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6474731" y="7111236"/>
            <a:ext cx="2829279" cy="27422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9721439" y="5810487"/>
            <a:ext cx="3005667" cy="2716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3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3319628" y="5710474"/>
            <a:ext cx="2881019" cy="26387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901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03464" y="129575"/>
            <a:ext cx="11881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better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thermal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pl-PL" sz="24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Comparison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</a:t>
            </a:r>
            <a:r>
              <a:rPr lang="pl-PL" sz="36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 l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factors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for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different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insolation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materials</a:t>
            </a:r>
            <a:endParaRPr lang="de-DE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5649" t="23422" r="20115" b="9641"/>
          <a:stretch/>
        </p:blipFill>
        <p:spPr>
          <a:xfrm>
            <a:off x="3448670" y="1839640"/>
            <a:ext cx="10801200" cy="7494710"/>
          </a:xfrm>
          <a:prstGeom prst="rect">
            <a:avLst/>
          </a:prstGeom>
        </p:spPr>
      </p:pic>
      <p:sp>
        <p:nvSpPr>
          <p:cNvPr id="7" name="Strzałka w dół 6"/>
          <p:cNvSpPr/>
          <p:nvPr/>
        </p:nvSpPr>
        <p:spPr bwMode="auto">
          <a:xfrm rot="10800000">
            <a:off x="10000208" y="9179323"/>
            <a:ext cx="936104" cy="687512"/>
          </a:xfrm>
          <a:prstGeom prst="downArrow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8" name="Strzałka w dół 7"/>
          <p:cNvSpPr/>
          <p:nvPr/>
        </p:nvSpPr>
        <p:spPr bwMode="auto">
          <a:xfrm rot="10800000">
            <a:off x="12125039" y="9218129"/>
            <a:ext cx="936104" cy="687512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10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1456" y="183456"/>
            <a:ext cx="118813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better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thermal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pl-PL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Comparison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thickness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insolation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materials for the same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thermal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resistance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factor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R </a:t>
            </a:r>
            <a:r>
              <a:rPr lang="pl-PL" sz="3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[m2*K/W]</a:t>
            </a:r>
            <a:endParaRPr lang="de-DE" sz="3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27309" t="23422" r="26203" b="14564"/>
          <a:stretch/>
        </p:blipFill>
        <p:spPr>
          <a:xfrm>
            <a:off x="3231456" y="2271688"/>
            <a:ext cx="10099420" cy="7574565"/>
          </a:xfrm>
          <a:prstGeom prst="rect">
            <a:avLst/>
          </a:prstGeom>
        </p:spPr>
      </p:pic>
      <p:sp>
        <p:nvSpPr>
          <p:cNvPr id="7" name="Strzałka w dół 6"/>
          <p:cNvSpPr/>
          <p:nvPr/>
        </p:nvSpPr>
        <p:spPr bwMode="auto">
          <a:xfrm rot="5400000">
            <a:off x="9635788" y="6390381"/>
            <a:ext cx="936104" cy="687512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84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59125" y="184150"/>
            <a:ext cx="126730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ETICS </a:t>
            </a:r>
            <a:r>
              <a:rPr lang="pl-P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systems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pl-P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main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technical</a:t>
            </a:r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l-PL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functions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3" name="pole tekstowe 2"/>
          <p:cNvSpPr txBox="1">
            <a:spLocks noChangeArrowheads="1"/>
          </p:cNvSpPr>
          <p:nvPr/>
        </p:nvSpPr>
        <p:spPr bwMode="auto">
          <a:xfrm>
            <a:off x="9847263" y="2468563"/>
            <a:ext cx="5973762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Improving thermal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insulation of external 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walls</a:t>
            </a:r>
            <a:r>
              <a:rPr lang="en-US" sz="2400" dirty="0" err="1" smtClean="0">
                <a:latin typeface="Calibri" panose="020F0502020204030204" pitchFamily="34" charset="0"/>
              </a:rPr>
              <a:t>hal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</a:rPr>
              <a:t>insulation of external </a:t>
            </a:r>
            <a:r>
              <a:rPr lang="en-US" sz="2400" dirty="0" smtClean="0">
                <a:latin typeface="Calibri" panose="020F0502020204030204" pitchFamily="34" charset="0"/>
              </a:rPr>
              <a:t>walls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20" name="pole tekstowe 3"/>
          <p:cNvSpPr txBox="1">
            <a:spLocks noChangeArrowheads="1"/>
          </p:cNvSpPr>
          <p:nvPr/>
        </p:nvSpPr>
        <p:spPr bwMode="auto">
          <a:xfrm>
            <a:off x="9858375" y="3605213"/>
            <a:ext cx="5973763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Elimination or reduction of thermal bridges</a:t>
            </a:r>
            <a:endParaRPr lang="pl-PL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45" name="pole tekstowe 4"/>
          <p:cNvSpPr txBox="1">
            <a:spLocks noChangeArrowheads="1"/>
          </p:cNvSpPr>
          <p:nvPr/>
        </p:nvSpPr>
        <p:spPr bwMode="auto">
          <a:xfrm>
            <a:off x="9871712" y="4539882"/>
            <a:ext cx="5973762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Protecting the partition from exposure to of atmospheric factors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22" name="pole tekstowe 5"/>
          <p:cNvSpPr txBox="1">
            <a:spLocks noChangeArrowheads="1"/>
          </p:cNvSpPr>
          <p:nvPr/>
        </p:nvSpPr>
        <p:spPr bwMode="auto">
          <a:xfrm>
            <a:off x="9871712" y="7124055"/>
            <a:ext cx="5973763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Improving the aesthetics of the façade</a:t>
            </a:r>
            <a:endParaRPr lang="pl-PL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trzałka w prawo 2"/>
          <p:cNvSpPr/>
          <p:nvPr/>
        </p:nvSpPr>
        <p:spPr bwMode="auto">
          <a:xfrm>
            <a:off x="8389938" y="2436813"/>
            <a:ext cx="863600" cy="792162"/>
          </a:xfrm>
          <a:prstGeom prst="rightArrow">
            <a:avLst/>
          </a:prstGeom>
          <a:solidFill>
            <a:srgbClr val="00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trzałka w prawo 12"/>
          <p:cNvSpPr/>
          <p:nvPr/>
        </p:nvSpPr>
        <p:spPr bwMode="auto">
          <a:xfrm>
            <a:off x="8389938" y="3498850"/>
            <a:ext cx="863600" cy="792163"/>
          </a:xfrm>
          <a:prstGeom prst="rightArrow">
            <a:avLst/>
          </a:prstGeom>
          <a:solidFill>
            <a:srgbClr val="00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trzałka w prawo 13"/>
          <p:cNvSpPr/>
          <p:nvPr/>
        </p:nvSpPr>
        <p:spPr bwMode="auto">
          <a:xfrm>
            <a:off x="8389938" y="4559300"/>
            <a:ext cx="863600" cy="792163"/>
          </a:xfrm>
          <a:prstGeom prst="rightArrow">
            <a:avLst/>
          </a:prstGeom>
          <a:solidFill>
            <a:srgbClr val="00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trzałka w prawo 14"/>
          <p:cNvSpPr/>
          <p:nvPr/>
        </p:nvSpPr>
        <p:spPr bwMode="auto">
          <a:xfrm>
            <a:off x="8361363" y="6958013"/>
            <a:ext cx="863600" cy="793750"/>
          </a:xfrm>
          <a:prstGeom prst="rightArrow">
            <a:avLst/>
          </a:prstGeom>
          <a:solidFill>
            <a:srgbClr val="00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51" name="Obraz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519" y="1983049"/>
            <a:ext cx="4608512" cy="659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trzałka w prawo 15"/>
          <p:cNvSpPr/>
          <p:nvPr/>
        </p:nvSpPr>
        <p:spPr bwMode="auto">
          <a:xfrm>
            <a:off x="8404225" y="5540375"/>
            <a:ext cx="863600" cy="792163"/>
          </a:xfrm>
          <a:prstGeom prst="rightArrow">
            <a:avLst/>
          </a:prstGeom>
          <a:solidFill>
            <a:srgbClr val="00669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3" name="pole tekstowe 5"/>
          <p:cNvSpPr txBox="1">
            <a:spLocks noChangeArrowheads="1"/>
          </p:cNvSpPr>
          <p:nvPr/>
        </p:nvSpPr>
        <p:spPr bwMode="auto">
          <a:xfrm>
            <a:off x="9878451" y="5705623"/>
            <a:ext cx="5973763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chemeClr val="bg1"/>
                </a:solidFill>
                <a:latin typeface="Calibri" panose="020F0502020204030204" pitchFamily="34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373323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87440" y="255464"/>
            <a:ext cx="129507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better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thermal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Alterntive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insolation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materials: </a:t>
            </a:r>
            <a:r>
              <a:rPr lang="pl-PL" sz="36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factor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vs.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required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thickness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insolation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layer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for the same R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value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thermal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resistance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/>
          <a:srcRect l="37271" t="44094" r="9046" b="14563"/>
          <a:stretch/>
        </p:blipFill>
        <p:spPr>
          <a:xfrm>
            <a:off x="7310090" y="1911648"/>
            <a:ext cx="8728147" cy="3779198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3"/>
          <a:srcRect l="37824" t="46063" r="9046" b="10625"/>
          <a:stretch/>
        </p:blipFill>
        <p:spPr>
          <a:xfrm>
            <a:off x="7335912" y="5872088"/>
            <a:ext cx="8728147" cy="4000401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1224344" y="4573860"/>
            <a:ext cx="30243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400" dirty="0" err="1" smtClean="0">
                <a:solidFill>
                  <a:schemeClr val="bg1"/>
                </a:solidFill>
              </a:rPr>
              <a:t>Thermo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insolation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layer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thickness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280128" y="8860819"/>
            <a:ext cx="604867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Mass of  </a:t>
            </a:r>
            <a:r>
              <a:rPr lang="pl-PL" sz="1400" dirty="0" err="1" smtClean="0">
                <a:solidFill>
                  <a:schemeClr val="bg1"/>
                </a:solidFill>
              </a:rPr>
              <a:t>thermo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insolation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layer</a:t>
            </a:r>
            <a:r>
              <a:rPr lang="pl-PL" sz="1400" dirty="0" smtClean="0">
                <a:solidFill>
                  <a:schemeClr val="bg1"/>
                </a:solidFill>
              </a:rPr>
              <a:t> for </a:t>
            </a:r>
            <a:r>
              <a:rPr lang="pl-PL" sz="1400" dirty="0" err="1" smtClean="0">
                <a:solidFill>
                  <a:schemeClr val="bg1"/>
                </a:solidFill>
              </a:rPr>
              <a:t>require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thickness</a:t>
            </a:r>
            <a:r>
              <a:rPr lang="pl-PL" sz="1400" dirty="0" smtClean="0">
                <a:solidFill>
                  <a:schemeClr val="bg1"/>
                </a:solidFill>
              </a:rPr>
              <a:t> in </a:t>
            </a:r>
            <a:r>
              <a:rPr lang="pl-PL" sz="1400" dirty="0" err="1" smtClean="0">
                <a:solidFill>
                  <a:schemeClr val="bg1"/>
                </a:solidFill>
              </a:rPr>
              <a:t>different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periods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095998" y="5080000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bg1"/>
                </a:solidFill>
              </a:rPr>
              <a:t>thickness</a:t>
            </a:r>
            <a:r>
              <a:rPr lang="pl-PL" sz="2800" dirty="0" smtClean="0">
                <a:solidFill>
                  <a:schemeClr val="bg1"/>
                </a:solidFill>
              </a:rPr>
              <a:t> of </a:t>
            </a:r>
            <a:r>
              <a:rPr lang="pl-PL" sz="2800" dirty="0" err="1" smtClean="0">
                <a:solidFill>
                  <a:schemeClr val="bg1"/>
                </a:solidFill>
              </a:rPr>
              <a:t>insolation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pl-PL" sz="2800" b="1" dirty="0" err="1" smtClean="0">
                <a:solidFill>
                  <a:schemeClr val="bg1"/>
                </a:solidFill>
              </a:rPr>
              <a:t>will</a:t>
            </a:r>
            <a:r>
              <a:rPr lang="pl-PL" sz="2800" b="1" dirty="0" smtClean="0">
                <a:solidFill>
                  <a:schemeClr val="bg1"/>
                </a:solidFill>
              </a:rPr>
              <a:t> influence on </a:t>
            </a:r>
          </a:p>
          <a:p>
            <a:r>
              <a:rPr lang="pl-PL" sz="2800" dirty="0" err="1" smtClean="0">
                <a:solidFill>
                  <a:schemeClr val="bg1"/>
                </a:solidFill>
              </a:rPr>
              <a:t>total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</a:rPr>
              <a:t>weight</a:t>
            </a:r>
            <a:r>
              <a:rPr lang="pl-PL" sz="2800" b="1" dirty="0" smtClean="0">
                <a:solidFill>
                  <a:schemeClr val="bg1"/>
                </a:solidFill>
              </a:rPr>
              <a:t> </a:t>
            </a:r>
            <a:r>
              <a:rPr lang="pl-PL" sz="2800" dirty="0" smtClean="0">
                <a:solidFill>
                  <a:schemeClr val="bg1"/>
                </a:solidFill>
              </a:rPr>
              <a:t>of ETICS system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94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9448" y="183456"/>
            <a:ext cx="12871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better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thermal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How 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greater 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thickness 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of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insulation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will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influence on 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he system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/>
          <a:srcRect l="23435" t="11610" r="49446" b="16532"/>
          <a:stretch/>
        </p:blipFill>
        <p:spPr>
          <a:xfrm>
            <a:off x="3303464" y="1623616"/>
            <a:ext cx="5616624" cy="8367623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/>
          <a:srcRect l="50000" t="11610" r="9046" b="17516"/>
          <a:stretch/>
        </p:blipFill>
        <p:spPr>
          <a:xfrm>
            <a:off x="11368360" y="5454735"/>
            <a:ext cx="4662518" cy="453650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9208120" y="1623616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increasing the torque operating on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anchors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required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to increase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length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and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load 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anchors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208120" y="4287912"/>
            <a:ext cx="6822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increasing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thickness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insulation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layer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will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restricts access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of light into the rooms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3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8" descr="Obraz"/>
          <p:cNvPicPr/>
          <p:nvPr/>
        </p:nvPicPr>
        <p:blipFill>
          <a:blip r:embed="rId2" cstate="print"/>
          <a:srcRect l="20078" t="26088" r="28717" b="56239"/>
          <a:stretch>
            <a:fillRect/>
          </a:stretch>
        </p:blipFill>
        <p:spPr bwMode="auto">
          <a:xfrm>
            <a:off x="5475703" y="1534491"/>
            <a:ext cx="2377353" cy="16474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34761" y="2021965"/>
            <a:ext cx="3146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Line </a:t>
            </a:r>
            <a:r>
              <a:rPr lang="pl-PL" sz="2800" dirty="0" err="1" smtClean="0">
                <a:solidFill>
                  <a:schemeClr val="bg1"/>
                </a:solidFill>
              </a:rPr>
              <a:t>bridges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Obraz 19" descr="IR_015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6380" y="114056"/>
            <a:ext cx="4032140" cy="3131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Obraz 12" descr="Obraz8"/>
          <p:cNvPicPr/>
          <p:nvPr/>
        </p:nvPicPr>
        <p:blipFill>
          <a:blip r:embed="rId4" cstate="print"/>
          <a:srcRect l="24469" t="52545" r="19751" b="24959"/>
          <a:stretch>
            <a:fillRect/>
          </a:stretch>
        </p:blipFill>
        <p:spPr bwMode="auto">
          <a:xfrm>
            <a:off x="5451737" y="3320199"/>
            <a:ext cx="2401319" cy="1508565"/>
          </a:xfrm>
          <a:prstGeom prst="rect">
            <a:avLst/>
          </a:prstGeom>
          <a:noFill/>
        </p:spPr>
      </p:pic>
      <p:pic>
        <p:nvPicPr>
          <p:cNvPr id="7" name="Obraz 13" descr="IR_0300"/>
          <p:cNvPicPr/>
          <p:nvPr/>
        </p:nvPicPr>
        <p:blipFill rotWithShape="1">
          <a:blip r:embed="rId5" cstate="print"/>
          <a:srcRect t="-1993" b="15214"/>
          <a:stretch/>
        </p:blipFill>
        <p:spPr bwMode="auto">
          <a:xfrm>
            <a:off x="10936312" y="3336437"/>
            <a:ext cx="5070946" cy="33855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5192" y="3181909"/>
            <a:ext cx="4183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dirty="0" smtClean="0">
                <a:solidFill>
                  <a:schemeClr val="bg1"/>
                </a:solidFill>
              </a:rPr>
              <a:t>3D </a:t>
            </a:r>
            <a:r>
              <a:rPr lang="pl-PL" sz="2800" dirty="0" err="1" smtClean="0">
                <a:solidFill>
                  <a:schemeClr val="bg1"/>
                </a:solidFill>
              </a:rPr>
              <a:t>bridges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4761" y="114056"/>
            <a:ext cx="117373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Energy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saving</a:t>
            </a:r>
            <a:endParaRPr lang="pl-PL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Thermal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bridges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elimination</a:t>
            </a:r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Obraz 18" descr="IR_0362"/>
          <p:cNvPicPr/>
          <p:nvPr/>
        </p:nvPicPr>
        <p:blipFill>
          <a:blip r:embed="rId6" cstate="print"/>
          <a:srcRect b="12214"/>
          <a:stretch>
            <a:fillRect/>
          </a:stretch>
        </p:blipFill>
        <p:spPr bwMode="auto">
          <a:xfrm>
            <a:off x="8488040" y="6813321"/>
            <a:ext cx="4215520" cy="3091299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 l="7730" t="35469" r="51152" b="30423"/>
          <a:stretch>
            <a:fillRect/>
          </a:stretch>
        </p:blipFill>
        <p:spPr bwMode="auto">
          <a:xfrm>
            <a:off x="3224238" y="6799222"/>
            <a:ext cx="5050146" cy="31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476694" y="5152367"/>
            <a:ext cx="12284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places </a:t>
            </a:r>
            <a:r>
              <a:rPr lang="en-US" sz="2400" dirty="0" smtClean="0">
                <a:solidFill>
                  <a:schemeClr val="bg1"/>
                </a:solidFill>
              </a:rPr>
              <a:t>location </a:t>
            </a:r>
            <a:r>
              <a:rPr lang="en-US" sz="2400" dirty="0">
                <a:solidFill>
                  <a:schemeClr val="bg1"/>
                </a:solidFill>
              </a:rPr>
              <a:t>of thermal bridges </a:t>
            </a:r>
            <a:r>
              <a:rPr lang="pl-PL" sz="2400" dirty="0" err="1" smtClean="0">
                <a:solidFill>
                  <a:schemeClr val="bg1"/>
                </a:solidFill>
              </a:rPr>
              <a:t>are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wzrost gęstości strumienia cieplnego,</a:t>
            </a:r>
            <a:endParaRPr lang="en-US" sz="2400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obniżenie temperatury powierzchni wewnętrznej.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381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1227667" cy="2469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pl-PL" sz="1333">
                <a:solidFill>
                  <a:schemeClr val="accent1"/>
                </a:solidFill>
              </a:rPr>
              <a:t>Slide </a:t>
            </a:r>
            <a:fld id="{097783F3-B70F-455F-B74E-AC60AD063865}" type="slidenum">
              <a:rPr lang="en-US" altLang="pl-PL" sz="1333">
                <a:solidFill>
                  <a:schemeClr val="accent1"/>
                </a:solidFill>
              </a:rPr>
              <a:pPr>
                <a:lnSpc>
                  <a:spcPct val="100000"/>
                </a:lnSpc>
                <a:buClrTx/>
                <a:buSzTx/>
                <a:buFontTx/>
                <a:buNone/>
              </a:pPr>
              <a:t>23</a:t>
            </a:fld>
            <a:endParaRPr lang="en-US" altLang="pl-PL" sz="1333">
              <a:solidFill>
                <a:schemeClr val="accent1"/>
              </a:solidFill>
            </a:endParaRPr>
          </a:p>
        </p:txBody>
      </p:sp>
      <p:sp>
        <p:nvSpPr>
          <p:cNvPr id="15367" name="Oval 5"/>
          <p:cNvSpPr>
            <a:spLocks noChangeArrowheads="1"/>
          </p:cNvSpPr>
          <p:nvPr/>
        </p:nvSpPr>
        <p:spPr bwMode="gray">
          <a:xfrm>
            <a:off x="4073407" y="5613871"/>
            <a:ext cx="6399390" cy="2772833"/>
          </a:xfrm>
          <a:prstGeom prst="ellips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l-PL" altLang="pl-PL" sz="2963"/>
          </a:p>
        </p:txBody>
      </p:sp>
      <p:sp>
        <p:nvSpPr>
          <p:cNvPr id="2" name="pole tekstowe 1"/>
          <p:cNvSpPr txBox="1"/>
          <p:nvPr/>
        </p:nvSpPr>
        <p:spPr>
          <a:xfrm>
            <a:off x="3087440" y="228842"/>
            <a:ext cx="12241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Improvement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technology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workability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&amp;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application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technology</a:t>
            </a:r>
            <a:endParaRPr lang="pl-PL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Durability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formation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new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properties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for products (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e.q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nanotechnology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-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modification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traditional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solutions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3381964" y="2703737"/>
            <a:ext cx="12404886" cy="70164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708996" y="291976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pozzolanic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effect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472797" y="2919760"/>
            <a:ext cx="5000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modification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polymers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117874" y="7696980"/>
            <a:ext cx="719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microfibers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reinforcement</a:t>
            </a:r>
            <a:endParaRPr lang="pl-PL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865588" y="3566091"/>
            <a:ext cx="3393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density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strength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stiffness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tightness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0895750" y="3485630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adhesion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chemical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resistance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sealing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crack-bridging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00238" y="8211736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toughness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crack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resistance, </a:t>
            </a:r>
            <a:endParaRPr lang="pl-PL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tensile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strength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Łącznik prosty 13"/>
          <p:cNvCxnSpPr/>
          <p:nvPr/>
        </p:nvCxnSpPr>
        <p:spPr bwMode="auto">
          <a:xfrm>
            <a:off x="6111776" y="5080000"/>
            <a:ext cx="1622459" cy="2326089"/>
          </a:xfrm>
          <a:prstGeom prst="line">
            <a:avLst/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1" name="Łącznik prosty 20"/>
          <p:cNvCxnSpPr/>
          <p:nvPr/>
        </p:nvCxnSpPr>
        <p:spPr bwMode="auto">
          <a:xfrm flipH="1">
            <a:off x="9022877" y="5208149"/>
            <a:ext cx="1599844" cy="2209906"/>
          </a:xfrm>
          <a:prstGeom prst="line">
            <a:avLst/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2" name="Łącznik prosty 21"/>
          <p:cNvCxnSpPr/>
          <p:nvPr/>
        </p:nvCxnSpPr>
        <p:spPr bwMode="auto">
          <a:xfrm>
            <a:off x="6215149" y="4345794"/>
            <a:ext cx="4239252" cy="22192"/>
          </a:xfrm>
          <a:prstGeom prst="line">
            <a:avLst/>
          </a:prstGeom>
          <a:gradFill rotWithShape="0">
            <a:gsLst>
              <a:gs pos="0">
                <a:srgbClr val="0082E5">
                  <a:alpha val="75000"/>
                </a:srgbClr>
              </a:gs>
              <a:gs pos="100000">
                <a:srgbClr val="0057E5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9" name="pole tekstowe 18"/>
          <p:cNvSpPr txBox="1"/>
          <p:nvPr/>
        </p:nvSpPr>
        <p:spPr>
          <a:xfrm>
            <a:off x="7100238" y="4719960"/>
            <a:ext cx="272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synergy</a:t>
            </a:r>
            <a:endParaRPr lang="pl-PL" sz="5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61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Banner_v2_transpar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79" b="100000"/>
          <a:stretch/>
        </p:blipFill>
        <p:spPr bwMode="auto">
          <a:xfrm>
            <a:off x="1354667" y="7672288"/>
            <a:ext cx="13546667" cy="21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49184" r="22337" b="18333"/>
          <a:stretch>
            <a:fillRect/>
          </a:stretch>
        </p:blipFill>
        <p:spPr bwMode="gray">
          <a:xfrm>
            <a:off x="6687840" y="5185835"/>
            <a:ext cx="9174573" cy="469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31465" r="76675" b="47125"/>
          <a:stretch>
            <a:fillRect/>
          </a:stretch>
        </p:blipFill>
        <p:spPr bwMode="gray">
          <a:xfrm>
            <a:off x="3375472" y="6817285"/>
            <a:ext cx="3095037" cy="309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t="44832" r="48819" b="36711"/>
          <a:stretch>
            <a:fillRect/>
          </a:stretch>
        </p:blipFill>
        <p:spPr bwMode="gray">
          <a:xfrm>
            <a:off x="10216231" y="1581204"/>
            <a:ext cx="5646181" cy="344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115614" y="3208497"/>
            <a:ext cx="5948490" cy="16716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Role</a:t>
            </a:r>
            <a:r>
              <a:rPr lang="en-US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US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fibers</a:t>
            </a: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carbon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pl-PL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polyacrylamide</a:t>
            </a:r>
            <a:r>
              <a:rPr 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glass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etc.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fibers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  <a:r>
              <a:rPr lang="pl-PL" altLang="pl-PL" sz="3600" dirty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pl-PL" altLang="pl-PL" sz="36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altLang="pl-PL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pl-PL" alt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extremaly</a:t>
            </a: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high </a:t>
            </a:r>
            <a:r>
              <a:rPr lang="pl-PL" altLang="pl-PL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elasticity</a:t>
            </a:r>
            <a:r>
              <a:rPr lang="pl-PL" alt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br>
              <a:rPr lang="pl-PL" altLang="pl-PL" sz="2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pl-PL" alt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longlasting</a:t>
            </a:r>
            <a:r>
              <a:rPr lang="pl-PL" alt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durability</a:t>
            </a:r>
            <a:r>
              <a:rPr lang="pl-PL" altLang="pl-PL" sz="2800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endParaRPr lang="en-US" altLang="pl-PL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115614" y="255464"/>
            <a:ext cx="1274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Nanotechnology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ETICS:</a:t>
            </a:r>
          </a:p>
          <a:p>
            <a:r>
              <a:rPr lang="pl-PL" sz="4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Nanofibers</a:t>
            </a:r>
            <a:r>
              <a:rPr lang="pl-PL" sz="4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pl-PL" sz="4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durability</a:t>
            </a:r>
            <a:r>
              <a:rPr lang="pl-PL" sz="4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top </a:t>
            </a:r>
            <a:r>
              <a:rPr lang="pl-PL" sz="4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coats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9170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31465" r="7573" b="7997"/>
          <a:stretch>
            <a:fillRect/>
          </a:stretch>
        </p:blipFill>
        <p:spPr bwMode="gray">
          <a:xfrm>
            <a:off x="4887640" y="2745740"/>
            <a:ext cx="9091297" cy="52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59448" y="183456"/>
            <a:ext cx="121693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Nanotechnology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in ETICS:</a:t>
            </a: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Nanodispersions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durability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of top </a:t>
            </a:r>
            <a:r>
              <a:rPr lang="pl-PL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coats</a:t>
            </a:r>
            <a:endParaRPr lang="pl-PL" sz="3600" dirty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31465" r="7573" b="7997"/>
          <a:stretch>
            <a:fillRect/>
          </a:stretch>
        </p:blipFill>
        <p:spPr bwMode="gray">
          <a:xfrm>
            <a:off x="6327800" y="6928559"/>
            <a:ext cx="3697611" cy="21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1728400" y="2064763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Paints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before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ageing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792297" y="8145780"/>
            <a:ext cx="4536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Paints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after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ageing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1000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cycles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Xeno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-test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38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2083356" y="8934925"/>
            <a:ext cx="2132288" cy="3889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e-DE" altLang="pl-PL" sz="1333">
                <a:solidFill>
                  <a:schemeClr val="accent1"/>
                </a:solidFill>
              </a:rPr>
              <a:t>Seite </a:t>
            </a:r>
            <a:fld id="{0BCDE126-1209-44DA-A472-F34280E76044}" type="slidenum">
              <a:rPr lang="de-DE" altLang="pl-PL" sz="1333">
                <a:solidFill>
                  <a:schemeClr val="accent1"/>
                </a:solidFill>
              </a:rPr>
              <a:pPr>
                <a:lnSpc>
                  <a:spcPct val="100000"/>
                </a:lnSpc>
                <a:buClrTx/>
                <a:buSzTx/>
                <a:buFontTx/>
                <a:buNone/>
              </a:pPr>
              <a:t>26</a:t>
            </a:fld>
            <a:endParaRPr lang="de-DE" altLang="pl-PL" sz="1333">
              <a:solidFill>
                <a:schemeClr val="accent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149500" y="130133"/>
            <a:ext cx="12865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Nanotechnology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in ETICS:</a:t>
            </a: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Nanofillers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and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aerogels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improvement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durability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and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thermo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properties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t="33630" r="47318" b="4791"/>
          <a:stretch>
            <a:fillRect/>
          </a:stretch>
        </p:blipFill>
        <p:spPr bwMode="gray">
          <a:xfrm>
            <a:off x="3251805" y="6648310"/>
            <a:ext cx="5001685" cy="31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2" t="38812" r="3189" b="3163"/>
          <a:stretch>
            <a:fillRect/>
          </a:stretch>
        </p:blipFill>
        <p:spPr bwMode="gray">
          <a:xfrm>
            <a:off x="7037956" y="4547072"/>
            <a:ext cx="4375786" cy="318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08"/>
          <a:stretch>
            <a:fillRect/>
          </a:stretch>
        </p:blipFill>
        <p:spPr bwMode="gray">
          <a:xfrm>
            <a:off x="11512376" y="2415704"/>
            <a:ext cx="4502620" cy="372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92"/>
          <a:stretch>
            <a:fillRect/>
          </a:stretch>
        </p:blipFill>
        <p:spPr bwMode="gray">
          <a:xfrm>
            <a:off x="11512376" y="6319058"/>
            <a:ext cx="4537571" cy="347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5" descr="Glass Bubb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82" y="1996357"/>
            <a:ext cx="5001685" cy="325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3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1227667" cy="2469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de-DE" altLang="pl-PL" sz="1333">
                <a:solidFill>
                  <a:schemeClr val="accent1"/>
                </a:solidFill>
              </a:rPr>
              <a:t>Seite </a:t>
            </a:r>
            <a:fld id="{AA4724B4-A86B-40E8-BF1E-6234DC9BD097}" type="slidenum">
              <a:rPr lang="de-DE" altLang="pl-PL" sz="1333">
                <a:solidFill>
                  <a:schemeClr val="accent1"/>
                </a:solidFill>
              </a:rPr>
              <a:pPr>
                <a:lnSpc>
                  <a:spcPct val="100000"/>
                </a:lnSpc>
                <a:buClrTx/>
                <a:buSzTx/>
                <a:buFontTx/>
                <a:buNone/>
              </a:pPr>
              <a:t>27</a:t>
            </a:fld>
            <a:endParaRPr lang="de-DE" altLang="pl-PL" sz="1333">
              <a:solidFill>
                <a:schemeClr val="accent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87440" y="279872"/>
            <a:ext cx="11494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Nanotechnology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in ETICS:</a:t>
            </a:r>
          </a:p>
          <a:p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Bio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nanocapsules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improvement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facade</a:t>
            </a:r>
            <a:r>
              <a:rPr 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protection</a:t>
            </a:r>
            <a:endParaRPr lang="pl-PL" sz="3600" dirty="0">
              <a:latin typeface="Calibri" panose="020F0502020204030204" pitchFamily="34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2" t="18176" r="14661" b="55388"/>
          <a:stretch>
            <a:fillRect/>
          </a:stretch>
        </p:blipFill>
        <p:spPr bwMode="gray">
          <a:xfrm>
            <a:off x="8055992" y="6831565"/>
            <a:ext cx="7461870" cy="286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33020" r="37598" b="44832"/>
          <a:stretch>
            <a:fillRect/>
          </a:stretch>
        </p:blipFill>
        <p:spPr bwMode="gray">
          <a:xfrm>
            <a:off x="8066310" y="2127672"/>
            <a:ext cx="7461870" cy="439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0" descr="DSCF3597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60"/>
          <a:stretch>
            <a:fillRect/>
          </a:stretch>
        </p:blipFill>
        <p:spPr bwMode="auto">
          <a:xfrm>
            <a:off x="3381964" y="4519330"/>
            <a:ext cx="3905250" cy="52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092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2154297" y="9473259"/>
            <a:ext cx="853723" cy="246945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00680" indent="-423339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693355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370696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048038" indent="-338671" algn="ctr">
              <a:lnSpc>
                <a:spcPct val="105000"/>
              </a:lnSpc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725380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402722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080064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5757405" indent="-338671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defRPr sz="296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00000"/>
              </a:lnSpc>
              <a:buClrTx/>
              <a:buSzTx/>
            </a:pPr>
            <a:fld id="{D3174AA5-A27A-437A-ACBB-75344C52E0CD}" type="slidenum">
              <a:rPr lang="en-US" altLang="pl-PL" sz="1333">
                <a:solidFill>
                  <a:schemeClr val="tx2"/>
                </a:solidFill>
              </a:rPr>
              <a:pPr algn="l">
                <a:lnSpc>
                  <a:spcPct val="100000"/>
                </a:lnSpc>
                <a:buClrTx/>
                <a:buSzTx/>
              </a:pPr>
              <a:t>28</a:t>
            </a:fld>
            <a:endParaRPr lang="en-US" altLang="pl-PL" sz="1333">
              <a:solidFill>
                <a:schemeClr val="tx2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1554" y="762531"/>
            <a:ext cx="12824882" cy="1184672"/>
          </a:xfrm>
        </p:spPr>
        <p:txBody>
          <a:bodyPr/>
          <a:lstStyle/>
          <a:p>
            <a: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pl-PL" alt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pl-PL" altLang="pl-PL" sz="3600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/>
            </a:r>
            <a:b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pl-PL" alt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Facade</a:t>
            </a:r>
            <a: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Solar Thermal </a:t>
            </a:r>
            <a:r>
              <a:rPr lang="de-DE" alt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Collector</a:t>
            </a:r>
            <a:r>
              <a:rPr lang="pl-PL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en-US" altLang="pl-PL" sz="3600" b="1" dirty="0" smtClean="0">
                <a:solidFill>
                  <a:srgbClr val="0070C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Building integrated Photovoltaics – </a:t>
            </a:r>
            <a:r>
              <a:rPr lang="en-US" altLang="pl-PL" sz="3600" b="1" dirty="0" err="1" smtClean="0">
                <a:solidFill>
                  <a:srgbClr val="0070C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BiPV</a:t>
            </a:r>
            <a:endParaRPr lang="de-DE" altLang="pl-PL" sz="3600" b="1" dirty="0" smtClean="0">
              <a:solidFill>
                <a:srgbClr val="0070C0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355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5992" y="4766263"/>
            <a:ext cx="7930444" cy="4981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4320" b="6291"/>
          <a:stretch>
            <a:fillRect/>
          </a:stretch>
        </p:blipFill>
        <p:spPr bwMode="gray">
          <a:xfrm>
            <a:off x="8093621" y="2170103"/>
            <a:ext cx="7892815" cy="23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08020" y="51031"/>
            <a:ext cx="1196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Green </a:t>
            </a:r>
            <a:r>
              <a:rPr lang="pl-PL" sz="3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pl-PL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technologies</a:t>
            </a:r>
            <a:r>
              <a:rPr lang="pl-PL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for ETICS</a:t>
            </a:r>
            <a:endParaRPr lang="pl-PL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0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07720" y="3927872"/>
            <a:ext cx="11947407" cy="1173575"/>
          </a:xfrm>
        </p:spPr>
        <p:txBody>
          <a:bodyPr/>
          <a:lstStyle/>
          <a:p>
            <a:pPr eaLnBrk="1" hangingPunct="1"/>
            <a:r>
              <a:rPr lang="pl-PL" altLang="pl-PL" sz="3556" b="1" dirty="0" err="1" smtClean="0">
                <a:sym typeface="Arial" panose="020B0604020202020204" pitchFamily="34" charset="0"/>
              </a:rPr>
              <a:t>Thank</a:t>
            </a:r>
            <a:r>
              <a:rPr lang="pl-PL" altLang="pl-PL" sz="3556" b="1" dirty="0" smtClean="0">
                <a:sym typeface="Arial" panose="020B0604020202020204" pitchFamily="34" charset="0"/>
              </a:rPr>
              <a:t> </a:t>
            </a:r>
            <a:r>
              <a:rPr lang="pl-PL" altLang="pl-PL" sz="3556" b="1" dirty="0" err="1" smtClean="0">
                <a:sym typeface="Arial" panose="020B0604020202020204" pitchFamily="34" charset="0"/>
              </a:rPr>
              <a:t>You</a:t>
            </a:r>
            <a:r>
              <a:rPr lang="pl-PL" altLang="pl-PL" sz="3556" b="1" dirty="0" smtClean="0">
                <a:sym typeface="Arial" panose="020B0604020202020204" pitchFamily="34" charset="0"/>
              </a:rPr>
              <a:t> for </a:t>
            </a:r>
            <a:r>
              <a:rPr lang="pl-PL" altLang="pl-PL" sz="3556" b="1" dirty="0" err="1" smtClean="0">
                <a:sym typeface="Arial" panose="020B0604020202020204" pitchFamily="34" charset="0"/>
              </a:rPr>
              <a:t>Your</a:t>
            </a:r>
            <a:r>
              <a:rPr lang="pl-PL" altLang="pl-PL" sz="3556" b="1" dirty="0" smtClean="0">
                <a:sym typeface="Arial" panose="020B0604020202020204" pitchFamily="34" charset="0"/>
              </a:rPr>
              <a:t> </a:t>
            </a:r>
            <a:r>
              <a:rPr lang="pl-PL" altLang="pl-PL" sz="3556" b="1" dirty="0" err="1" smtClean="0">
                <a:sym typeface="Arial" panose="020B0604020202020204" pitchFamily="34" charset="0"/>
              </a:rPr>
              <a:t>attention</a:t>
            </a:r>
            <a:endParaRPr lang="en-US" altLang="pl-PL" sz="3556" b="1" dirty="0">
              <a:sym typeface="Arial" panose="020B0604020202020204" pitchFamily="34" charset="0"/>
            </a:endParaRPr>
          </a:p>
        </p:txBody>
      </p:sp>
      <p:sp>
        <p:nvSpPr>
          <p:cNvPr id="28676" name="pole tekstowe 5"/>
          <p:cNvSpPr txBox="1">
            <a:spLocks noChangeArrowheads="1"/>
          </p:cNvSpPr>
          <p:nvPr/>
        </p:nvSpPr>
        <p:spPr bwMode="auto">
          <a:xfrm>
            <a:off x="1620427" y="1667464"/>
            <a:ext cx="8748889" cy="57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5000"/>
              </a:lnSpc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pl-PL" sz="2963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2511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3265116" y="327472"/>
            <a:ext cx="12127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European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ETICS market </a:t>
            </a:r>
            <a:r>
              <a:rPr lang="pl-PL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size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app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170 mln </a:t>
            </a:r>
            <a:r>
              <a:rPr lang="pl-PL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sq.m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Division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different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products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/>
          <a:srcRect l="20116" t="30313" r="22328" b="14195"/>
          <a:stretch/>
        </p:blipFill>
        <p:spPr>
          <a:xfrm>
            <a:off x="3231456" y="2847752"/>
            <a:ext cx="12788844" cy="69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87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 bwMode="auto">
          <a:xfrm>
            <a:off x="3375472" y="2703736"/>
            <a:ext cx="9649072" cy="388843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10227"/>
              </p:ext>
            </p:extLst>
          </p:nvPr>
        </p:nvGraphicFramePr>
        <p:xfrm>
          <a:off x="3613601" y="2991768"/>
          <a:ext cx="9202986" cy="3384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3036"/>
                <a:gridCol w="5009950"/>
              </a:tblGrid>
              <a:tr h="720256">
                <a:tc>
                  <a:txBody>
                    <a:bodyPr/>
                    <a:lstStyle/>
                    <a:p>
                      <a:r>
                        <a:rPr lang="de-DE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Year</a:t>
                      </a:r>
                      <a:endParaRPr lang="de-DE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Market </a:t>
                      </a:r>
                      <a:r>
                        <a:rPr lang="de-DE" sz="2400" b="1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size</a:t>
                      </a:r>
                      <a:endParaRPr lang="de-DE" sz="2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8880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2013</a:t>
                      </a:r>
                      <a:endParaRPr lang="de-DE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l-PL" sz="2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Polish</a:t>
                      </a:r>
                      <a:r>
                        <a:rPr lang="pl-PL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ETICS market </a:t>
                      </a:r>
                      <a:r>
                        <a:rPr lang="pl-PL" sz="2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has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been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remains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stable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at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average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level</a:t>
                      </a:r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2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of 40 mln m2 per </a:t>
                      </a:r>
                      <a:r>
                        <a:rPr lang="pl-PL" sz="2400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year</a:t>
                      </a:r>
                      <a:endParaRPr lang="de-DE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8880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2014</a:t>
                      </a:r>
                      <a:endParaRPr lang="de-DE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</a:tr>
              <a:tr h="888040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2015</a:t>
                      </a:r>
                    </a:p>
                    <a:p>
                      <a:r>
                        <a:rPr lang="de-DE" sz="2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forecast</a:t>
                      </a:r>
                      <a:endParaRPr lang="de-DE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375472" y="327472"/>
            <a:ext cx="9202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size</a:t>
            </a:r>
            <a:endParaRPr lang="pl-PL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7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 bwMode="auto">
          <a:xfrm>
            <a:off x="3447481" y="2847752"/>
            <a:ext cx="9505055" cy="576064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2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47481" y="255464"/>
            <a:ext cx="12808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status</a:t>
            </a:r>
          </a:p>
          <a:p>
            <a:r>
              <a:rPr lang="pl-PL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Division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between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different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insolation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products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610681"/>
              </p:ext>
            </p:extLst>
          </p:nvPr>
        </p:nvGraphicFramePr>
        <p:xfrm>
          <a:off x="3700842" y="3063776"/>
          <a:ext cx="9067674" cy="52882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0462"/>
                <a:gridCol w="4907212"/>
              </a:tblGrid>
              <a:tr h="862569">
                <a:tc>
                  <a:txBody>
                    <a:bodyPr/>
                    <a:lstStyle/>
                    <a:p>
                      <a:r>
                        <a:rPr lang="de-DE" sz="2400" b="1" dirty="0" err="1" smtClean="0">
                          <a:solidFill>
                            <a:schemeClr val="tx1"/>
                          </a:solidFill>
                        </a:rPr>
                        <a:t>Insulation</a:t>
                      </a:r>
                      <a:r>
                        <a:rPr lang="de-DE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="1" baseline="0" dirty="0" err="1" smtClean="0">
                          <a:solidFill>
                            <a:schemeClr val="tx1"/>
                          </a:solidFill>
                        </a:rPr>
                        <a:t>products</a:t>
                      </a:r>
                      <a:endParaRPr lang="de-DE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 smtClean="0">
                          <a:solidFill>
                            <a:schemeClr val="tx1"/>
                          </a:solidFill>
                        </a:rPr>
                        <a:t>Market</a:t>
                      </a:r>
                      <a:r>
                        <a:rPr lang="de-DE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400" b="1" baseline="0" dirty="0" err="1" smtClean="0">
                          <a:solidFill>
                            <a:schemeClr val="tx1"/>
                          </a:solidFill>
                        </a:rPr>
                        <a:t>share</a:t>
                      </a:r>
                      <a:r>
                        <a:rPr lang="de-DE" sz="2400" b="1" baseline="0" dirty="0" smtClean="0">
                          <a:solidFill>
                            <a:schemeClr val="tx1"/>
                          </a:solidFill>
                        </a:rPr>
                        <a:t> ETICS</a:t>
                      </a:r>
                      <a:endParaRPr lang="de-DE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Polystyrene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EPS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Mineral </a:t>
                      </a:r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wool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MW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15%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Polystyrene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XPS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N/A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Phenolic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foam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 PF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N/A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Polyurethane PU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N/A</a:t>
                      </a:r>
                      <a:endParaRPr lang="de-DE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37609">
                <a:tc>
                  <a:txBody>
                    <a:bodyPr/>
                    <a:lstStyle/>
                    <a:p>
                      <a:r>
                        <a:rPr lang="de-DE" sz="2400" dirty="0" err="1" smtClean="0">
                          <a:solidFill>
                            <a:schemeClr val="bg1"/>
                          </a:solidFill>
                        </a:rPr>
                        <a:t>Others</a:t>
                      </a:r>
                      <a:r>
                        <a:rPr lang="de-DE" sz="2400" dirty="0" smtClean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e.g. </a:t>
                      </a:r>
                      <a:r>
                        <a:rPr lang="de-DE" sz="2400" baseline="0" dirty="0" err="1" smtClean="0">
                          <a:solidFill>
                            <a:schemeClr val="bg1"/>
                          </a:solidFill>
                        </a:rPr>
                        <a:t>wood</a:t>
                      </a:r>
                      <a:r>
                        <a:rPr lang="de-DE" sz="2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400" baseline="0" dirty="0" err="1" smtClean="0">
                          <a:solidFill>
                            <a:schemeClr val="bg1"/>
                          </a:solidFill>
                        </a:rPr>
                        <a:t>fibre</a:t>
                      </a:r>
                      <a:endParaRPr lang="de-DE" sz="2400" dirty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 smtClean="0">
                          <a:solidFill>
                            <a:schemeClr val="bg1"/>
                          </a:solidFill>
                        </a:rPr>
                        <a:t>N/A</a:t>
                      </a:r>
                      <a:endParaRPr lang="de-DE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35467" marR="135467" marT="67733" marB="67733"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095929" y="9817298"/>
            <a:ext cx="1016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Source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: TNS Polska, 2015,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declaration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 of construction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companies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interviewed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pl-PL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poll</a:t>
            </a:r>
            <a:endParaRPr lang="pl-PL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1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Justyna\AppData\Local\Microsoft\Windows\Temporary Internet Files\Content.Outlook\68OW2NZA\komunikat_poprawiony_1 (2).jpg"/>
          <p:cNvPicPr/>
          <p:nvPr/>
        </p:nvPicPr>
        <p:blipFill rotWithShape="1">
          <a:blip r:embed="rId3"/>
          <a:srcRect t="11545"/>
          <a:stretch/>
        </p:blipFill>
        <p:spPr bwMode="auto">
          <a:xfrm>
            <a:off x="3214313" y="2758133"/>
            <a:ext cx="12456529" cy="72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1456" y="111448"/>
            <a:ext cx="1216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status</a:t>
            </a:r>
            <a:endParaRPr lang="pl-PL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31456" y="713899"/>
            <a:ext cx="129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manufacturers</a:t>
            </a:r>
            <a:r>
              <a:rPr lang="pl-PL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 </a:t>
            </a:r>
            <a:r>
              <a:rPr lang="pl-PL" sz="3200" b="1" dirty="0" err="1" smtClean="0">
                <a:solidFill>
                  <a:schemeClr val="bg1"/>
                </a:solidFill>
              </a:rPr>
              <a:t>comparison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>
                <a:solidFill>
                  <a:schemeClr val="bg1"/>
                </a:solidFill>
              </a:rPr>
              <a:t>of </a:t>
            </a:r>
            <a:r>
              <a:rPr lang="pl-PL" sz="3200" b="1" dirty="0" smtClean="0">
                <a:solidFill>
                  <a:schemeClr val="bg1"/>
                </a:solidFill>
              </a:rPr>
              <a:t>market </a:t>
            </a:r>
            <a:r>
              <a:rPr lang="pl-PL" sz="3200" b="1" dirty="0" err="1" smtClean="0">
                <a:solidFill>
                  <a:schemeClr val="bg1"/>
                </a:solidFill>
              </a:rPr>
              <a:t>perceptions</a:t>
            </a:r>
            <a:r>
              <a:rPr lang="pl-PL" sz="3200" b="1" dirty="0" smtClean="0">
                <a:solidFill>
                  <a:schemeClr val="bg1"/>
                </a:solidFill>
              </a:rPr>
              <a:t> 2011-2017</a:t>
            </a:r>
            <a:endParaRPr lang="pl-PL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239568" y="3204408"/>
            <a:ext cx="266429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ETICS market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239568" y="3461767"/>
            <a:ext cx="18002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Construction market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72016" y="3412783"/>
            <a:ext cx="151216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chemeClr val="bg1"/>
                </a:solidFill>
              </a:rPr>
              <a:t>Diagnosis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3528600" y="3412783"/>
            <a:ext cx="165618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chemeClr val="bg1"/>
                </a:solidFill>
              </a:rPr>
              <a:t>Forecast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4248680" y="2847752"/>
            <a:ext cx="1224136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 smtClean="0">
                <a:solidFill>
                  <a:schemeClr val="bg1"/>
                </a:solidFill>
              </a:rPr>
              <a:t>[%]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447480" y="8392368"/>
            <a:ext cx="1008112" cy="892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l-PL" sz="1200" b="1" dirty="0" err="1" smtClean="0">
                <a:solidFill>
                  <a:schemeClr val="bg1"/>
                </a:solidFill>
              </a:rPr>
              <a:t>worse</a:t>
            </a:r>
            <a:endParaRPr lang="pl-PL" sz="1200" b="1" dirty="0" smtClean="0">
              <a:solidFill>
                <a:schemeClr val="bg1"/>
              </a:solidFill>
            </a:endParaRPr>
          </a:p>
          <a:p>
            <a:endParaRPr lang="pl-PL" sz="800" b="1" dirty="0" smtClean="0">
              <a:solidFill>
                <a:schemeClr val="bg1"/>
              </a:solidFill>
            </a:endParaRPr>
          </a:p>
          <a:p>
            <a:r>
              <a:rPr lang="pl-PL" sz="1200" b="1" dirty="0" smtClean="0">
                <a:solidFill>
                  <a:schemeClr val="bg1"/>
                </a:solidFill>
              </a:rPr>
              <a:t>the same</a:t>
            </a:r>
          </a:p>
          <a:p>
            <a:endParaRPr lang="pl-PL" sz="800" b="1" dirty="0" smtClean="0">
              <a:solidFill>
                <a:schemeClr val="bg1"/>
              </a:solidFill>
            </a:endParaRPr>
          </a:p>
          <a:p>
            <a:r>
              <a:rPr lang="pl-PL" sz="1200" b="1" dirty="0" err="1" smtClean="0">
                <a:solidFill>
                  <a:schemeClr val="bg1"/>
                </a:solidFill>
              </a:rPr>
              <a:t>better</a:t>
            </a:r>
            <a:endParaRPr lang="pl-P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65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1456" y="327472"/>
            <a:ext cx="12817424" cy="1865312"/>
          </a:xfrm>
        </p:spPr>
        <p:txBody>
          <a:bodyPr/>
          <a:lstStyle/>
          <a:p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3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status</a:t>
            </a:r>
            <a:b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</a:rPr>
              <a:t>Range </a:t>
            </a:r>
            <a:r>
              <a:rPr lang="en-US" sz="3600" b="1" dirty="0">
                <a:latin typeface="Calibri" panose="020F0502020204030204" pitchFamily="34" charset="0"/>
              </a:rPr>
              <a:t>of changes in </a:t>
            </a:r>
            <a:r>
              <a:rPr lang="en-US" sz="3600" b="1" dirty="0" smtClean="0">
                <a:latin typeface="Calibri" panose="020F0502020204030204" pitchFamily="34" charset="0"/>
              </a:rPr>
              <a:t>requirements </a:t>
            </a:r>
            <a:r>
              <a:rPr lang="en-US" sz="3600" b="1" dirty="0">
                <a:latin typeface="Calibri" panose="020F0502020204030204" pitchFamily="34" charset="0"/>
              </a:rPr>
              <a:t>for insulation of external walls in </a:t>
            </a:r>
            <a:r>
              <a:rPr lang="en-US" sz="3600" b="1" dirty="0" smtClean="0">
                <a:latin typeface="Calibri" panose="020F0502020204030204" pitchFamily="34" charset="0"/>
              </a:rPr>
              <a:t>years</a:t>
            </a:r>
            <a:r>
              <a:rPr lang="pl-PL" sz="3600" b="1" dirty="0">
                <a:latin typeface="Calibri" panose="020F0502020204030204" pitchFamily="34" charset="0"/>
              </a:rPr>
              <a:t> </a:t>
            </a:r>
            <a:r>
              <a:rPr lang="pl-PL" sz="3600" b="1" dirty="0" smtClean="0">
                <a:latin typeface="Calibri" panose="020F0502020204030204" pitchFamily="34" charset="0"/>
              </a:rPr>
              <a:t>1966-2021</a:t>
            </a:r>
            <a:endParaRPr lang="pl-PL" sz="3600" b="1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0076" t="42125" r="23989" b="15548"/>
          <a:stretch/>
        </p:blipFill>
        <p:spPr>
          <a:xfrm>
            <a:off x="3222030" y="2192784"/>
            <a:ext cx="12673408" cy="65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83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1456" y="327472"/>
            <a:ext cx="12817424" cy="1865312"/>
          </a:xfrm>
        </p:spPr>
        <p:txBody>
          <a:bodyPr/>
          <a:lstStyle/>
          <a:p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3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status</a:t>
            </a:r>
            <a:b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latin typeface="Calibri" panose="020F0502020204030204" pitchFamily="34" charset="0"/>
              </a:rPr>
              <a:t>Range </a:t>
            </a:r>
            <a:r>
              <a:rPr lang="en-US" sz="3600" b="1" dirty="0">
                <a:latin typeface="Calibri" panose="020F0502020204030204" pitchFamily="34" charset="0"/>
              </a:rPr>
              <a:t>of changes in </a:t>
            </a:r>
            <a:r>
              <a:rPr lang="en-US" sz="3600" b="1" dirty="0" smtClean="0">
                <a:latin typeface="Calibri" panose="020F0502020204030204" pitchFamily="34" charset="0"/>
              </a:rPr>
              <a:t>requirements </a:t>
            </a:r>
            <a:r>
              <a:rPr lang="en-US" sz="3600" b="1" dirty="0">
                <a:latin typeface="Calibri" panose="020F0502020204030204" pitchFamily="34" charset="0"/>
              </a:rPr>
              <a:t>for insulation of external walls in </a:t>
            </a:r>
            <a:r>
              <a:rPr lang="en-US" sz="3600" b="1" dirty="0" smtClean="0">
                <a:latin typeface="Calibri" panose="020F0502020204030204" pitchFamily="34" charset="0"/>
              </a:rPr>
              <a:t>years</a:t>
            </a:r>
            <a:r>
              <a:rPr lang="pl-PL" sz="3600" b="1" dirty="0">
                <a:latin typeface="Calibri" panose="020F0502020204030204" pitchFamily="34" charset="0"/>
              </a:rPr>
              <a:t> </a:t>
            </a:r>
            <a:r>
              <a:rPr lang="pl-PL" sz="3600" b="1" dirty="0" smtClean="0">
                <a:latin typeface="Calibri" panose="020F0502020204030204" pitchFamily="34" charset="0"/>
              </a:rPr>
              <a:t>1966-2021</a:t>
            </a:r>
            <a:endParaRPr lang="pl-PL" sz="3600" b="1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0076" t="42125" r="23989" b="15548"/>
          <a:stretch/>
        </p:blipFill>
        <p:spPr>
          <a:xfrm>
            <a:off x="3222030" y="2192784"/>
            <a:ext cx="12673408" cy="656574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231456" y="9184456"/>
            <a:ext cx="1266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Low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energy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buildings</a:t>
            </a:r>
            <a:r>
              <a:rPr lang="pl-PL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                                                                   &lt; 0,15 [W/m2*K]</a:t>
            </a:r>
            <a:endParaRPr lang="pl-PL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13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756243"/>
              </p:ext>
            </p:extLst>
          </p:nvPr>
        </p:nvGraphicFramePr>
        <p:xfrm>
          <a:off x="3188072" y="1767632"/>
          <a:ext cx="11953328" cy="749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rostokąt 4"/>
          <p:cNvSpPr/>
          <p:nvPr/>
        </p:nvSpPr>
        <p:spPr>
          <a:xfrm>
            <a:off x="3159448" y="125027"/>
            <a:ext cx="10053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PL: 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ETICS 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arket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status </a:t>
            </a:r>
            <a:endParaRPr lang="pl-PL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verage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insulation</a:t>
            </a:r>
            <a:r>
              <a:rPr lang="de-DE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de-DE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thickness</a:t>
            </a:r>
            <a:r>
              <a:rPr lang="pl-PL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– EPS</a:t>
            </a:r>
            <a:endParaRPr lang="de-DE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4248680" y="9688645"/>
            <a:ext cx="2409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>
                <a:solidFill>
                  <a:schemeClr val="bg1"/>
                </a:solidFill>
              </a:rPr>
              <a:t>Source</a:t>
            </a:r>
            <a:r>
              <a:rPr lang="pl-PL" sz="1400" dirty="0">
                <a:solidFill>
                  <a:schemeClr val="bg1"/>
                </a:solidFill>
              </a:rPr>
              <a:t>: TNS Polska</a:t>
            </a:r>
          </a:p>
        </p:txBody>
      </p:sp>
    </p:spTree>
    <p:extLst>
      <p:ext uri="{BB962C8B-B14F-4D97-AF65-F5344CB8AC3E}">
        <p14:creationId xmlns:p14="http://schemas.microsoft.com/office/powerpoint/2010/main" val="1149941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ytuł i podtytuł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BFB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DFD"/>
      </a:accent5>
      <a:accent6>
        <a:srgbClr val="2D2D8A"/>
      </a:accent6>
      <a:hlink>
        <a:srgbClr val="009999"/>
      </a:hlink>
      <a:folHlink>
        <a:srgbClr val="99CC00"/>
      </a:folHlink>
    </a:clrScheme>
    <a:fontScheme name="Tytuł i podtytuł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82E5">
                <a:alpha val="75000"/>
              </a:srgbClr>
            </a:gs>
            <a:gs pos="100000">
              <a:srgbClr val="0057E5">
                <a:alpha val="6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ytuł i podtytu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</TotalTime>
  <Pages>0</Pages>
  <Words>799</Words>
  <Characters>0</Characters>
  <Application>Microsoft Office PowerPoint</Application>
  <PresentationFormat>Niestandardowy</PresentationFormat>
  <Lines>0</Lines>
  <Paragraphs>200</Paragraphs>
  <Slides>29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Calibri</vt:lpstr>
      <vt:lpstr>Gill Sans</vt:lpstr>
      <vt:lpstr>Helvetica Neue Light</vt:lpstr>
      <vt:lpstr>Symbol</vt:lpstr>
      <vt:lpstr>Wingdings</vt:lpstr>
      <vt:lpstr>ヒラギノ角ゴ ProN W3</vt:lpstr>
      <vt:lpstr>Tytuł i podtytuł</vt:lpstr>
      <vt:lpstr>ETICS market in Poland:  current status and future perspectives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PL: ETICS market status Range of changes in requirements for insulation of external walls in years 1966-2021</vt:lpstr>
      <vt:lpstr>PL: ETICS market status Range of changes in requirements for insulation of external walls in years 1966-2021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Energy saving: better thermal insolation Alterntive insolation materials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Role of fibers (carbon, polyacrylamide, glass, etc. fibers): - extremaly high elasticity, - longlasting durability,</vt:lpstr>
      <vt:lpstr>Prezentacja programu PowerPoint</vt:lpstr>
      <vt:lpstr>Prezentacja programu PowerPoint</vt:lpstr>
      <vt:lpstr>Prezentacja programu PowerPoint</vt:lpstr>
      <vt:lpstr>   Facade Solar Thermal Collector, Building integrated Photovoltaics – BiPV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SSO Aktywności 2009</dc:title>
  <dc:creator>Justyna</dc:creator>
  <cp:lastModifiedBy>mgarecki</cp:lastModifiedBy>
  <cp:revision>305</cp:revision>
  <dcterms:modified xsi:type="dcterms:W3CDTF">2016-03-11T12:44:47Z</dcterms:modified>
</cp:coreProperties>
</file>